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9144000"/>
  <p:notesSz cx="6858000" cy="9144000"/>
  <p:embeddedFontLs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slide" Target="slides/slide42.xml"/><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22e39116e_1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22e3911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10b537c38_9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10b537c38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17ceaf2ea_7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17ceaf2e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17ceaf2ea_7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17ceaf2ea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17ceaf2ea_7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917ceaf2ea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17ceaf2ea_7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17ceaf2ea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17ceaf2ea_7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17ceaf2ea_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17ceaf2ea_7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17ceaf2ea_7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23ad884cb_5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23ad884cb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Excluding patients with immediate inpatient status or same day discharge.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23ad884cb_5_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23ad884cb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Excluding patients with immediate inpatient status or same day discharge.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4b8d085f0_1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94b8d085f0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17ceaf2ea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17ceaf2e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Excluding patients with immediate inpatient status or same day discharge.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23ad884cb_5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23ad884cb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Precision 48%, Recall at 87%</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17ceaf2ea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17ceaf2e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Precision 48%, Recall at 87%</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17ceaf2ea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17ceaf2e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Future improvements: 1) Clinical Embeddings 2) Deep Learning with temporal aspects of the claims.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17ceaf2e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17ceaf2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17ceaf2ea_0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17ceaf2e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JobsIQ  = most likely occupation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Retired is a proxy for Age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17ceaf2ea_0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917ceaf2e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17ceaf2ea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917ceaf2e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Population</a:t>
            </a:r>
            <a:endParaRPr/>
          </a:p>
          <a:p>
            <a:pPr indent="0" lvl="0" marL="0" rtl="0" algn="l">
              <a:spcBef>
                <a:spcPts val="0"/>
              </a:spcBef>
              <a:spcAft>
                <a:spcPts val="0"/>
              </a:spcAft>
              <a:buNone/>
            </a:pPr>
            <a:r>
              <a:rPr lang="en"/>
              <a:t>11% AA, 64% Caucasian, 13% Hispanic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17ceaf2ea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17ceaf2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have cause of death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17ceaf2ea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917ceaf2e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2019 claims</a:t>
            </a:r>
            <a:endParaRPr/>
          </a:p>
          <a:p>
            <a:pPr indent="0" lvl="0" marL="0" rtl="0" algn="l">
              <a:spcBef>
                <a:spcPts val="0"/>
              </a:spcBef>
              <a:spcAft>
                <a:spcPts val="0"/>
              </a:spcAft>
              <a:buClr>
                <a:schemeClr val="dk1"/>
              </a:buClr>
              <a:buSzPts val="1100"/>
              <a:buFont typeface="Arial"/>
              <a:buNone/>
            </a:pPr>
            <a:r>
              <a:rPr lang="en">
                <a:solidFill>
                  <a:schemeClr val="dk1"/>
                </a:solidFill>
              </a:rPr>
              <a:t>General Population: 11% AA, 64% Caucasian, 13% Hispanic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910b537c38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910b537c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17ceaf2ea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17ceaf2e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17ceaf2ea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17ceaf2e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Likelihood that Hispanic individual has assimilated to US culture. (1 least, 7 most)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17ceaf2ea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917ceaf2e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265a8506c_0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9265a8506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Precision 48%, Recall at 87%</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265a8506c_0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265a8506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Precision 48%, Recall at 87%</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265a8506c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9265a8506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Precision 48%, Recall at 87%</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4b8d085f0_25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4b8d085f0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4b8d085f0_25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94b8d085f0_2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4b8d085f0_25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4b8d085f0_2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94b8d085f0_25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94b8d085f0_2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265a8506c_0_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265a8506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4b8d085f0_25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4b8d085f0_2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4b8d085f0_25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94b8d085f0_2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4b8d085f0_25_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4b8d085f0_2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10b537c38_3_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10b537c3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10b537c38_3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10b537c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142b05b34_0_8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142b05b3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142b05b34_0_10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142b05b3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4e3068d68_5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4e3068d6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a3.a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3.ai" TargetMode="Externa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hyperlink" Target="https://a3.ai" TargetMode="External"/><Relationship Id="rId6"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hyperlink" Target="https://a3.ai" TargetMode="External"/><Relationship Id="rId6"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rive.google.com/file/d/1ibCW6G-wB1R-xQ6KswnItJxe-ZXrwEWI/view?usp=sharing" TargetMode="External"/><Relationship Id="rId4" Type="http://schemas.openxmlformats.org/officeDocument/2006/relationships/hyperlink" Target="https://docs.google.com/document/d/16Pg75ci8F5ylltZti9oHtKUej6ffANNfyvIUEG9aH4A/edit?usp=sharing" TargetMode="External"/><Relationship Id="rId5" Type="http://schemas.openxmlformats.org/officeDocument/2006/relationships/hyperlink" Target="https://docs.google.com/document/d/18uFwWjHQ3G2hnSwGln37HUBaylrlLulkRTfzWkQPXIk/edit?usp=sharing" TargetMode="External"/><Relationship Id="rId6" Type="http://schemas.openxmlformats.org/officeDocument/2006/relationships/hyperlink" Target="https://drive.google.com/file/d/191NwJP3BW0uEsdgMNkPvYrcwYA7hiTVS/view?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a3.ai" TargetMode="Externa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a3.ai" TargetMode="External"/><Relationship Id="rId4" Type="http://schemas.openxmlformats.org/officeDocument/2006/relationships/image" Target="../media/image16.jp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3.ai" TargetMode="External"/><Relationship Id="rId4"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a3.ai" TargetMode="External"/><Relationship Id="rId4"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49.png"/><Relationship Id="rId5" Type="http://schemas.openxmlformats.org/officeDocument/2006/relationships/hyperlink" Target="https://a3.ai" TargetMode="External"/><Relationship Id="rId6" Type="http://schemas.openxmlformats.org/officeDocument/2006/relationships/image" Target="../media/image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0.jpg"/><Relationship Id="rId4" Type="http://schemas.openxmlformats.org/officeDocument/2006/relationships/hyperlink" Target="https://a3.ai/"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a3.ai" TargetMode="External"/><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3.ai/" TargetMode="External"/><Relationship Id="rId4" Type="http://schemas.openxmlformats.org/officeDocument/2006/relationships/hyperlink" Target="https://a3.ai" TargetMode="External"/><Relationship Id="rId5" Type="http://schemas.openxmlformats.org/officeDocument/2006/relationships/image" Target="../media/image16.jpg"/><Relationship Id="rId6"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a3.ai" TargetMode="External"/><Relationship Id="rId5"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11" Type="http://schemas.openxmlformats.org/officeDocument/2006/relationships/image" Target="../media/image9.png"/><Relationship Id="rId10" Type="http://schemas.openxmlformats.org/officeDocument/2006/relationships/image" Target="../media/image16.jpg"/><Relationship Id="rId12" Type="http://schemas.openxmlformats.org/officeDocument/2006/relationships/image" Target="../media/image4.png"/><Relationship Id="rId9"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29.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3.ai" TargetMode="Externa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3.ai" TargetMode="Externa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4294967295" type="title"/>
          </p:nvPr>
        </p:nvSpPr>
        <p:spPr>
          <a:xfrm>
            <a:off x="437400" y="1451450"/>
            <a:ext cx="8706600" cy="8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chemeClr val="lt1"/>
                </a:solidFill>
              </a:rPr>
              <a:t>Covid-19 Severe Outcome Risk Prediction </a:t>
            </a:r>
            <a:endParaRPr b="1" sz="3100">
              <a:solidFill>
                <a:schemeClr val="lt1"/>
              </a:solidFill>
            </a:endParaRPr>
          </a:p>
        </p:txBody>
      </p:sp>
      <p:sp>
        <p:nvSpPr>
          <p:cNvPr id="55" name="Google Shape;55;p13"/>
          <p:cNvSpPr txBox="1"/>
          <p:nvPr>
            <p:ph idx="1" type="body"/>
          </p:nvPr>
        </p:nvSpPr>
        <p:spPr>
          <a:xfrm>
            <a:off x="3903900" y="2888452"/>
            <a:ext cx="5064600" cy="437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b="1" lang="en" sz="1900">
                <a:solidFill>
                  <a:schemeClr val="lt1"/>
                </a:solidFill>
              </a:rPr>
              <a:t>Private Machine Learning on Medical Records &amp; Social Data</a:t>
            </a:r>
            <a:r>
              <a:rPr lang="en" sz="1900"/>
              <a:t> </a:t>
            </a:r>
            <a:endParaRPr sz="1900"/>
          </a:p>
          <a:p>
            <a:pPr indent="0" lvl="0" marL="457200" rtl="0" algn="l">
              <a:spcBef>
                <a:spcPts val="0"/>
              </a:spcBef>
              <a:spcAft>
                <a:spcPts val="0"/>
              </a:spcAft>
              <a:buNone/>
            </a:pPr>
            <a:r>
              <a:t/>
            </a:r>
            <a:endParaRPr sz="2000"/>
          </a:p>
          <a:p>
            <a:pPr indent="0" lvl="0" marL="457200" rtl="0" algn="l">
              <a:spcBef>
                <a:spcPts val="0"/>
              </a:spcBef>
              <a:spcAft>
                <a:spcPts val="0"/>
              </a:spcAft>
              <a:buNone/>
            </a:pPr>
            <a:r>
              <a:rPr lang="en" sz="2000"/>
              <a:t>      </a:t>
            </a:r>
            <a:endParaRPr b="1" sz="2400">
              <a:solidFill>
                <a:schemeClr val="lt1"/>
              </a:solidFill>
            </a:endParaRPr>
          </a:p>
          <a:p>
            <a:pPr indent="457200" lvl="0" marL="1828800" rtl="0" algn="l">
              <a:spcBef>
                <a:spcPts val="0"/>
              </a:spcBef>
              <a:spcAft>
                <a:spcPts val="0"/>
              </a:spcAft>
              <a:buNone/>
            </a:pPr>
            <a:r>
              <a:rPr b="1" lang="en" sz="1400">
                <a:solidFill>
                  <a:schemeClr val="lt1"/>
                </a:solidFill>
              </a:rPr>
              <a:t>             </a:t>
            </a:r>
            <a:endParaRPr b="1" sz="1400">
              <a:solidFill>
                <a:schemeClr val="lt1"/>
              </a:solidFill>
            </a:endParaRPr>
          </a:p>
        </p:txBody>
      </p:sp>
      <p:sp>
        <p:nvSpPr>
          <p:cNvPr id="56" name="Google Shape;56;p13"/>
          <p:cNvSpPr txBox="1"/>
          <p:nvPr>
            <p:ph idx="4294967295" type="title"/>
          </p:nvPr>
        </p:nvSpPr>
        <p:spPr>
          <a:xfrm>
            <a:off x="4441125" y="4357825"/>
            <a:ext cx="3108600" cy="8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rPr>
              <a:t>Changrong Ji</a:t>
            </a:r>
            <a:endParaRPr sz="1500">
              <a:solidFill>
                <a:schemeClr val="lt1"/>
              </a:solidFill>
            </a:endParaRPr>
          </a:p>
          <a:p>
            <a:pPr indent="0" lvl="0" marL="0" rtl="0" algn="l">
              <a:spcBef>
                <a:spcPts val="0"/>
              </a:spcBef>
              <a:spcAft>
                <a:spcPts val="0"/>
              </a:spcAft>
              <a:buNone/>
            </a:pPr>
            <a:r>
              <a:rPr lang="en" sz="1500">
                <a:solidFill>
                  <a:schemeClr val="lt1"/>
                </a:solidFill>
              </a:rPr>
              <a:t>Dr. Mahesh Shukla</a:t>
            </a:r>
            <a:endParaRPr sz="1500">
              <a:solidFill>
                <a:schemeClr val="lt1"/>
              </a:solidFill>
            </a:endParaRPr>
          </a:p>
          <a:p>
            <a:pPr indent="0" lvl="0" marL="0" rtl="0" algn="l">
              <a:spcBef>
                <a:spcPts val="0"/>
              </a:spcBef>
              <a:spcAft>
                <a:spcPts val="0"/>
              </a:spcAft>
              <a:buNone/>
            </a:pPr>
            <a:r>
              <a:rPr lang="en" sz="1500">
                <a:solidFill>
                  <a:schemeClr val="lt1"/>
                </a:solidFill>
              </a:rPr>
              <a:t>Dr. David Patton</a:t>
            </a:r>
            <a:endParaRPr sz="1500">
              <a:solidFill>
                <a:schemeClr val="lt1"/>
              </a:solidFill>
            </a:endParaRPr>
          </a:p>
          <a:p>
            <a:pPr indent="0" lvl="0" marL="0" rtl="0" algn="l">
              <a:spcBef>
                <a:spcPts val="0"/>
              </a:spcBef>
              <a:spcAft>
                <a:spcPts val="0"/>
              </a:spcAft>
              <a:buNone/>
            </a:pPr>
            <a:r>
              <a:rPr lang="en" sz="1500">
                <a:solidFill>
                  <a:schemeClr val="lt1"/>
                </a:solidFill>
              </a:rPr>
              <a:t>Dr. Xue Yang</a:t>
            </a:r>
            <a:endParaRPr sz="1500">
              <a:solidFill>
                <a:schemeClr val="lt1"/>
              </a:solidFill>
            </a:endParaRPr>
          </a:p>
          <a:p>
            <a:pPr indent="0" lvl="0" marL="0" rtl="0" algn="l">
              <a:spcBef>
                <a:spcPts val="0"/>
              </a:spcBef>
              <a:spcAft>
                <a:spcPts val="0"/>
              </a:spcAft>
              <a:buNone/>
            </a:pPr>
            <a:r>
              <a:rPr lang="en" sz="1500">
                <a:solidFill>
                  <a:schemeClr val="lt1"/>
                </a:solidFill>
              </a:rPr>
              <a:t>Dr. Xingguo Zhang</a:t>
            </a:r>
            <a:endParaRPr sz="1500">
              <a:solidFill>
                <a:schemeClr val="lt1"/>
              </a:solidFill>
            </a:endParaRPr>
          </a:p>
          <a:p>
            <a:pPr indent="0" lvl="0" marL="0" rtl="0" algn="l">
              <a:spcBef>
                <a:spcPts val="0"/>
              </a:spcBef>
              <a:spcAft>
                <a:spcPts val="0"/>
              </a:spcAft>
              <a:buNone/>
            </a:pPr>
            <a:r>
              <a:rPr lang="en" sz="1500">
                <a:solidFill>
                  <a:schemeClr val="lt1"/>
                </a:solidFill>
              </a:rPr>
              <a:t>Antonio Linari</a:t>
            </a:r>
            <a:endParaRPr sz="1500">
              <a:solidFill>
                <a:schemeClr val="lt1"/>
              </a:solidFill>
            </a:endParaRPr>
          </a:p>
          <a:p>
            <a:pPr indent="0" lvl="0" marL="0" rtl="0" algn="l">
              <a:spcBef>
                <a:spcPts val="0"/>
              </a:spcBef>
              <a:spcAft>
                <a:spcPts val="0"/>
              </a:spcAft>
              <a:buNone/>
            </a:pPr>
            <a:r>
              <a:rPr lang="en" sz="1500">
                <a:solidFill>
                  <a:schemeClr val="lt1"/>
                </a:solidFill>
              </a:rPr>
              <a:t>Premdutt Gaur</a:t>
            </a:r>
            <a:endParaRPr sz="1500">
              <a:solidFill>
                <a:schemeClr val="lt1"/>
              </a:solidFill>
            </a:endParaRPr>
          </a:p>
          <a:p>
            <a:pPr indent="0" lvl="0" marL="0" rtl="0" algn="l">
              <a:spcBef>
                <a:spcPts val="0"/>
              </a:spcBef>
              <a:spcAft>
                <a:spcPts val="0"/>
              </a:spcAft>
              <a:buNone/>
            </a:pPr>
            <a:r>
              <a:rPr lang="en" sz="1500">
                <a:solidFill>
                  <a:schemeClr val="lt1"/>
                </a:solidFill>
              </a:rPr>
              <a:t>Vance Degen</a:t>
            </a:r>
            <a:endParaRPr sz="1500">
              <a:solidFill>
                <a:schemeClr val="lt1"/>
              </a:solidFill>
            </a:endParaRPr>
          </a:p>
          <a:p>
            <a:pPr indent="0" lvl="0" marL="0" rtl="0" algn="l">
              <a:spcBef>
                <a:spcPts val="0"/>
              </a:spcBef>
              <a:spcAft>
                <a:spcPts val="0"/>
              </a:spcAft>
              <a:buNone/>
            </a:pPr>
            <a:r>
              <a:rPr b="1" lang="en" sz="1500" u="sng">
                <a:solidFill>
                  <a:schemeClr val="hlink"/>
                </a:solidFill>
                <a:hlinkClick r:id="rId4"/>
              </a:rPr>
              <a:t>A3.AI</a:t>
            </a:r>
            <a:endParaRPr b="1" sz="1500">
              <a:solidFill>
                <a:schemeClr val="lt1"/>
              </a:solidFill>
            </a:endParaRPr>
          </a:p>
        </p:txBody>
      </p:sp>
      <p:sp>
        <p:nvSpPr>
          <p:cNvPr id="57" name="Google Shape;57;p1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12700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800"/>
              </a:spcBef>
              <a:spcAft>
                <a:spcPts val="0"/>
              </a:spcAft>
              <a:buNone/>
            </a:pPr>
            <a:r>
              <a:t/>
            </a:r>
            <a:endParaRPr sz="1500">
              <a:solidFill>
                <a:srgbClr val="262626"/>
              </a:solidFill>
              <a:latin typeface="Times New Roman"/>
              <a:ea typeface="Times New Roman"/>
              <a:cs typeface="Times New Roman"/>
              <a:sym typeface="Times New Roman"/>
            </a:endParaRPr>
          </a:p>
          <a:p>
            <a:pPr indent="0" lvl="0" marL="1371600" rtl="0" algn="l">
              <a:spcBef>
                <a:spcPts val="2400"/>
              </a:spcBef>
              <a:spcAft>
                <a:spcPts val="1600"/>
              </a:spcAft>
              <a:buNone/>
            </a:pPr>
            <a:r>
              <a:t/>
            </a:r>
            <a:endParaRPr sz="2800">
              <a:solidFill>
                <a:schemeClr val="dk1"/>
              </a:solidFill>
            </a:endParaRPr>
          </a:p>
        </p:txBody>
      </p:sp>
      <p:sp>
        <p:nvSpPr>
          <p:cNvPr id="135" name="Google Shape;135;p22"/>
          <p:cNvSpPr txBox="1"/>
          <p:nvPr>
            <p:ph type="title"/>
          </p:nvPr>
        </p:nvSpPr>
        <p:spPr>
          <a:xfrm>
            <a:off x="248550" y="549700"/>
            <a:ext cx="8813700" cy="7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Machine Learning for Clinical Prognosis</a:t>
            </a:r>
            <a:endParaRPr b="1" sz="2400"/>
          </a:p>
        </p:txBody>
      </p:sp>
      <p:pic>
        <p:nvPicPr>
          <p:cNvPr id="136" name="Google Shape;136;p22"/>
          <p:cNvPicPr preferRelativeResize="0"/>
          <p:nvPr/>
        </p:nvPicPr>
        <p:blipFill>
          <a:blip r:embed="rId3">
            <a:alphaModFix/>
          </a:blip>
          <a:stretch>
            <a:fillRect/>
          </a:stretch>
        </p:blipFill>
        <p:spPr>
          <a:xfrm>
            <a:off x="83400" y="1536625"/>
            <a:ext cx="9143998" cy="5195450"/>
          </a:xfrm>
          <a:prstGeom prst="rect">
            <a:avLst/>
          </a:prstGeom>
          <a:noFill/>
          <a:ln>
            <a:noFill/>
          </a:ln>
        </p:spPr>
      </p:pic>
      <p:sp>
        <p:nvSpPr>
          <p:cNvPr id="137" name="Google Shape;137;p2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Aim 1</a:t>
            </a:r>
            <a:endParaRPr/>
          </a:p>
        </p:txBody>
      </p:sp>
      <p:sp>
        <p:nvSpPr>
          <p:cNvPr id="143" name="Google Shape;143;p2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Create machine learning models to predict a patient’s risk of severe clinical outcomes if infected with COVID-19.  </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24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Hospitalization</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ICU</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Intubation</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Ventilation</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ECMO (heart-lung bypass)</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Death, etc</a:t>
            </a:r>
            <a:endParaRPr>
              <a:solidFill>
                <a:schemeClr val="dk1"/>
              </a:solidFill>
              <a:latin typeface="Times New Roman"/>
              <a:ea typeface="Times New Roman"/>
              <a:cs typeface="Times New Roman"/>
              <a:sym typeface="Times New Roman"/>
            </a:endParaRPr>
          </a:p>
          <a:p>
            <a:pPr indent="0" lvl="0" marL="457200" rtl="0" algn="l">
              <a:lnSpc>
                <a:spcPct val="100000"/>
              </a:lnSpc>
              <a:spcBef>
                <a:spcPts val="2400"/>
              </a:spcBef>
              <a:spcAft>
                <a:spcPts val="0"/>
              </a:spcAft>
              <a:buNone/>
            </a:pPr>
            <a:r>
              <a:rPr lang="en">
                <a:solidFill>
                  <a:schemeClr val="dk1"/>
                </a:solidFill>
                <a:latin typeface="Times New Roman"/>
                <a:ea typeface="Times New Roman"/>
                <a:cs typeface="Times New Roman"/>
                <a:sym typeface="Times New Roman"/>
              </a:rPr>
              <a:t>These personalized risk scores and associated risk factors analysis can </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24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Help citizens make informed work and lifestyle choices</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Augment clinical prognosis by physicians</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Help health care organizations coordinate care and optimize resources</a:t>
            </a:r>
            <a:endParaRPr>
              <a:solidFill>
                <a:schemeClr val="dk1"/>
              </a:solidFill>
              <a:latin typeface="Times New Roman"/>
              <a:ea typeface="Times New Roman"/>
              <a:cs typeface="Times New Roman"/>
              <a:sym typeface="Times New Roman"/>
            </a:endParaRPr>
          </a:p>
          <a:p>
            <a:pPr indent="-342900" lvl="0" marL="914400" rtl="0" algn="l">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Help public health agencies with planning, responding and reopening.</a:t>
            </a:r>
            <a:endParaRPr>
              <a:solidFill>
                <a:schemeClr val="dk1"/>
              </a:solidFill>
              <a:latin typeface="Times New Roman"/>
              <a:ea typeface="Times New Roman"/>
              <a:cs typeface="Times New Roman"/>
              <a:sym typeface="Times New Roman"/>
            </a:endParaRPr>
          </a:p>
          <a:p>
            <a:pPr indent="0" lvl="0" marL="0" rtl="0" algn="l">
              <a:spcBef>
                <a:spcPts val="2400"/>
              </a:spcBef>
              <a:spcAft>
                <a:spcPts val="0"/>
              </a:spcAft>
              <a:buNone/>
            </a:pPr>
            <a:r>
              <a:t/>
            </a:r>
            <a:endParaRPr sz="1200">
              <a:solidFill>
                <a:srgbClr val="262626"/>
              </a:solidFill>
              <a:latin typeface="Times New Roman"/>
              <a:ea typeface="Times New Roman"/>
              <a:cs typeface="Times New Roman"/>
              <a:sym typeface="Times New Roman"/>
            </a:endParaRPr>
          </a:p>
          <a:p>
            <a:pPr indent="0" lvl="0" marL="1371600" rtl="0" algn="l">
              <a:spcBef>
                <a:spcPts val="2400"/>
              </a:spcBef>
              <a:spcAft>
                <a:spcPts val="1600"/>
              </a:spcAft>
              <a:buNone/>
            </a:pPr>
            <a:r>
              <a:t/>
            </a:r>
            <a:endParaRPr sz="2800">
              <a:solidFill>
                <a:schemeClr val="dk1"/>
              </a:solidFill>
            </a:endParaRPr>
          </a:p>
        </p:txBody>
      </p:sp>
      <p:sp>
        <p:nvSpPr>
          <p:cNvPr id="144" name="Google Shape;144;p23"/>
          <p:cNvSpPr txBox="1"/>
          <p:nvPr/>
        </p:nvSpPr>
        <p:spPr>
          <a:xfrm>
            <a:off x="947400" y="3704725"/>
            <a:ext cx="73416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3">
            <a:hlinkClick r:id="rId3"/>
          </p:cNvPr>
          <p:cNvPicPr preferRelativeResize="0"/>
          <p:nvPr/>
        </p:nvPicPr>
        <p:blipFill rotWithShape="1">
          <a:blip r:embed="rId4">
            <a:alphaModFix/>
          </a:blip>
          <a:srcRect b="0" l="0" r="0" t="18857"/>
          <a:stretch/>
        </p:blipFill>
        <p:spPr>
          <a:xfrm>
            <a:off x="3" y="6333300"/>
            <a:ext cx="646594" cy="524702"/>
          </a:xfrm>
          <a:prstGeom prst="rect">
            <a:avLst/>
          </a:prstGeom>
          <a:noFill/>
          <a:ln>
            <a:noFill/>
          </a:ln>
        </p:spPr>
      </p:pic>
      <p:sp>
        <p:nvSpPr>
          <p:cNvPr id="146" name="Google Shape;146;p2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ML Model Development</a:t>
            </a:r>
            <a:endParaRPr sz="3400"/>
          </a:p>
        </p:txBody>
      </p:sp>
      <p:pic>
        <p:nvPicPr>
          <p:cNvPr id="152" name="Google Shape;152;p24"/>
          <p:cNvPicPr preferRelativeResize="0"/>
          <p:nvPr/>
        </p:nvPicPr>
        <p:blipFill>
          <a:blip r:embed="rId3">
            <a:alphaModFix/>
          </a:blip>
          <a:stretch>
            <a:fillRect/>
          </a:stretch>
        </p:blipFill>
        <p:spPr>
          <a:xfrm>
            <a:off x="152400" y="2384067"/>
            <a:ext cx="8839200" cy="2089847"/>
          </a:xfrm>
          <a:prstGeom prst="rect">
            <a:avLst/>
          </a:prstGeom>
          <a:noFill/>
          <a:ln>
            <a:noFill/>
          </a:ln>
        </p:spPr>
      </p:pic>
      <p:pic>
        <p:nvPicPr>
          <p:cNvPr id="153" name="Google Shape;153;p24">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154" name="Google Shape;154;p2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00000"/>
                </a:solidFill>
              </a:rPr>
              <a:t>Feature Engineering</a:t>
            </a:r>
            <a:endParaRPr sz="3600">
              <a:solidFill>
                <a:srgbClr val="000000"/>
              </a:solidFill>
            </a:endParaRPr>
          </a:p>
        </p:txBody>
      </p:sp>
      <p:pic>
        <p:nvPicPr>
          <p:cNvPr id="160" name="Google Shape;160;p25"/>
          <p:cNvPicPr preferRelativeResize="0"/>
          <p:nvPr/>
        </p:nvPicPr>
        <p:blipFill>
          <a:blip r:embed="rId3">
            <a:alphaModFix/>
          </a:blip>
          <a:stretch>
            <a:fillRect/>
          </a:stretch>
        </p:blipFill>
        <p:spPr>
          <a:xfrm>
            <a:off x="152400" y="1509267"/>
            <a:ext cx="8839203" cy="4731358"/>
          </a:xfrm>
          <a:prstGeom prst="rect">
            <a:avLst/>
          </a:prstGeom>
          <a:noFill/>
          <a:ln>
            <a:noFill/>
          </a:ln>
        </p:spPr>
      </p:pic>
      <p:pic>
        <p:nvPicPr>
          <p:cNvPr id="161" name="Google Shape;161;p25">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162" name="Google Shape;162;p2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Embedding in NLP</a:t>
            </a:r>
            <a:endParaRPr sz="3600"/>
          </a:p>
        </p:txBody>
      </p:sp>
      <p:pic>
        <p:nvPicPr>
          <p:cNvPr id="168" name="Google Shape;168;p26"/>
          <p:cNvPicPr preferRelativeResize="0"/>
          <p:nvPr/>
        </p:nvPicPr>
        <p:blipFill>
          <a:blip r:embed="rId3">
            <a:alphaModFix/>
          </a:blip>
          <a:stretch>
            <a:fillRect/>
          </a:stretch>
        </p:blipFill>
        <p:spPr>
          <a:xfrm>
            <a:off x="467375" y="1490883"/>
            <a:ext cx="6201082" cy="461367"/>
          </a:xfrm>
          <a:prstGeom prst="rect">
            <a:avLst/>
          </a:prstGeom>
          <a:noFill/>
          <a:ln>
            <a:noFill/>
          </a:ln>
        </p:spPr>
      </p:pic>
      <p:pic>
        <p:nvPicPr>
          <p:cNvPr id="169" name="Google Shape;169;p26"/>
          <p:cNvPicPr preferRelativeResize="0"/>
          <p:nvPr/>
        </p:nvPicPr>
        <p:blipFill>
          <a:blip r:embed="rId4">
            <a:alphaModFix/>
          </a:blip>
          <a:stretch>
            <a:fillRect/>
          </a:stretch>
        </p:blipFill>
        <p:spPr>
          <a:xfrm>
            <a:off x="114475" y="2433950"/>
            <a:ext cx="6299699" cy="3618425"/>
          </a:xfrm>
          <a:prstGeom prst="rect">
            <a:avLst/>
          </a:prstGeom>
          <a:noFill/>
          <a:ln>
            <a:noFill/>
          </a:ln>
        </p:spPr>
      </p:pic>
      <p:sp>
        <p:nvSpPr>
          <p:cNvPr id="170" name="Google Shape;170;p26"/>
          <p:cNvSpPr txBox="1"/>
          <p:nvPr/>
        </p:nvSpPr>
        <p:spPr>
          <a:xfrm>
            <a:off x="5941675" y="2086250"/>
            <a:ext cx="35508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rPr>
              <a:t>Lower-dimensional space:</a:t>
            </a:r>
            <a:endParaRPr sz="1500">
              <a:solidFill>
                <a:schemeClr val="dk1"/>
              </a:solidFill>
            </a:endParaRPr>
          </a:p>
        </p:txBody>
      </p:sp>
      <p:sp>
        <p:nvSpPr>
          <p:cNvPr id="171" name="Google Shape;171;p26"/>
          <p:cNvSpPr txBox="1"/>
          <p:nvPr/>
        </p:nvSpPr>
        <p:spPr>
          <a:xfrm>
            <a:off x="5859150" y="2681650"/>
            <a:ext cx="30000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Words of similar meaning are located near each other in the embedded vector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Relative location of two words in the space could encode a meaningful relationship</a:t>
            </a:r>
            <a:endParaRPr>
              <a:solidFill>
                <a:schemeClr val="dk1"/>
              </a:solidFill>
            </a:endParaRPr>
          </a:p>
        </p:txBody>
      </p:sp>
      <p:pic>
        <p:nvPicPr>
          <p:cNvPr id="172" name="Google Shape;172;p26">
            <a:hlinkClick r:id="rId5"/>
          </p:cNvPr>
          <p:cNvPicPr preferRelativeResize="0"/>
          <p:nvPr/>
        </p:nvPicPr>
        <p:blipFill rotWithShape="1">
          <a:blip r:embed="rId6">
            <a:alphaModFix/>
          </a:blip>
          <a:srcRect b="0" l="0" r="0" t="18857"/>
          <a:stretch/>
        </p:blipFill>
        <p:spPr>
          <a:xfrm>
            <a:off x="3" y="6333300"/>
            <a:ext cx="646594" cy="524702"/>
          </a:xfrm>
          <a:prstGeom prst="rect">
            <a:avLst/>
          </a:prstGeom>
          <a:noFill/>
          <a:ln>
            <a:noFill/>
          </a:ln>
        </p:spPr>
      </p:pic>
      <p:sp>
        <p:nvSpPr>
          <p:cNvPr id="173" name="Google Shape;173;p2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Clinical Concep</a:t>
            </a:r>
            <a:r>
              <a:rPr lang="en" sz="3600"/>
              <a:t>t</a:t>
            </a:r>
            <a:r>
              <a:rPr lang="en" sz="3600"/>
              <a:t>s Embedding </a:t>
            </a:r>
            <a:endParaRPr sz="3600"/>
          </a:p>
        </p:txBody>
      </p:sp>
      <p:pic>
        <p:nvPicPr>
          <p:cNvPr id="179" name="Google Shape;179;p27"/>
          <p:cNvPicPr preferRelativeResize="0"/>
          <p:nvPr/>
        </p:nvPicPr>
        <p:blipFill>
          <a:blip r:embed="rId3">
            <a:alphaModFix/>
          </a:blip>
          <a:stretch>
            <a:fillRect/>
          </a:stretch>
        </p:blipFill>
        <p:spPr>
          <a:xfrm>
            <a:off x="1312125" y="1480642"/>
            <a:ext cx="5756281" cy="5196331"/>
          </a:xfrm>
          <a:prstGeom prst="rect">
            <a:avLst/>
          </a:prstGeom>
          <a:noFill/>
          <a:ln>
            <a:noFill/>
          </a:ln>
        </p:spPr>
      </p:pic>
      <p:pic>
        <p:nvPicPr>
          <p:cNvPr id="180" name="Google Shape;180;p27">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181" name="Google Shape;181;p2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Clinical Concepts Embedding </a:t>
            </a:r>
            <a:endParaRPr sz="3600"/>
          </a:p>
        </p:txBody>
      </p:sp>
      <p:sp>
        <p:nvSpPr>
          <p:cNvPr id="187" name="Google Shape;187;p28"/>
          <p:cNvSpPr txBox="1"/>
          <p:nvPr>
            <p:ph idx="1" type="body"/>
          </p:nvPr>
        </p:nvSpPr>
        <p:spPr>
          <a:xfrm>
            <a:off x="311700" y="1536632"/>
            <a:ext cx="8049600" cy="840000"/>
          </a:xfrm>
          <a:prstGeom prst="rect">
            <a:avLst/>
          </a:prstGeom>
        </p:spPr>
        <p:txBody>
          <a:bodyPr anchorCtr="0" anchor="t" bIns="91425" lIns="91425" spcFirstLastPara="1" rIns="91425" wrap="square" tIns="91425">
            <a:noAutofit/>
          </a:bodyPr>
          <a:lstStyle/>
          <a:p>
            <a:pPr indent="-349250" lvl="0" marL="457200" rtl="0" algn="l">
              <a:lnSpc>
                <a:spcPct val="98181"/>
              </a:lnSpc>
              <a:spcBef>
                <a:spcPts val="1000"/>
              </a:spcBef>
              <a:spcAft>
                <a:spcPts val="0"/>
              </a:spcAft>
              <a:buClr>
                <a:schemeClr val="dk1"/>
              </a:buClr>
              <a:buSzPts val="1900"/>
              <a:buChar char="●"/>
            </a:pPr>
            <a:r>
              <a:rPr lang="en" sz="1900">
                <a:solidFill>
                  <a:schemeClr val="dk1"/>
                </a:solidFill>
              </a:rPr>
              <a:t>Low-dimensional vector representations of medical concepts</a:t>
            </a:r>
            <a:endParaRPr sz="1900">
              <a:solidFill>
                <a:schemeClr val="dk1"/>
              </a:solidFill>
            </a:endParaRPr>
          </a:p>
          <a:p>
            <a:pPr indent="0" lvl="0" marL="0" rtl="0" algn="l">
              <a:spcBef>
                <a:spcPts val="0"/>
              </a:spcBef>
              <a:spcAft>
                <a:spcPts val="1600"/>
              </a:spcAft>
              <a:buNone/>
            </a:pPr>
            <a:r>
              <a:t/>
            </a:r>
            <a:endParaRPr sz="1900"/>
          </a:p>
        </p:txBody>
      </p:sp>
      <p:pic>
        <p:nvPicPr>
          <p:cNvPr id="188" name="Google Shape;188;p28"/>
          <p:cNvPicPr preferRelativeResize="0"/>
          <p:nvPr/>
        </p:nvPicPr>
        <p:blipFill>
          <a:blip r:embed="rId3">
            <a:alphaModFix/>
          </a:blip>
          <a:stretch>
            <a:fillRect/>
          </a:stretch>
        </p:blipFill>
        <p:spPr>
          <a:xfrm>
            <a:off x="0" y="2556375"/>
            <a:ext cx="9535259" cy="3352225"/>
          </a:xfrm>
          <a:prstGeom prst="rect">
            <a:avLst/>
          </a:prstGeom>
          <a:noFill/>
          <a:ln>
            <a:noFill/>
          </a:ln>
        </p:spPr>
      </p:pic>
      <p:pic>
        <p:nvPicPr>
          <p:cNvPr id="189" name="Google Shape;189;p28"/>
          <p:cNvPicPr preferRelativeResize="0"/>
          <p:nvPr/>
        </p:nvPicPr>
        <p:blipFill>
          <a:blip r:embed="rId4">
            <a:alphaModFix/>
          </a:blip>
          <a:stretch>
            <a:fillRect/>
          </a:stretch>
        </p:blipFill>
        <p:spPr>
          <a:xfrm>
            <a:off x="4748275" y="6399850"/>
            <a:ext cx="4294100" cy="332875"/>
          </a:xfrm>
          <a:prstGeom prst="rect">
            <a:avLst/>
          </a:prstGeom>
          <a:noFill/>
          <a:ln>
            <a:noFill/>
          </a:ln>
        </p:spPr>
      </p:pic>
      <p:pic>
        <p:nvPicPr>
          <p:cNvPr id="190" name="Google Shape;190;p28">
            <a:hlinkClick r:id="rId5"/>
          </p:cNvPr>
          <p:cNvPicPr preferRelativeResize="0"/>
          <p:nvPr/>
        </p:nvPicPr>
        <p:blipFill rotWithShape="1">
          <a:blip r:embed="rId6">
            <a:alphaModFix/>
          </a:blip>
          <a:srcRect b="0" l="0" r="0" t="18857"/>
          <a:stretch/>
        </p:blipFill>
        <p:spPr>
          <a:xfrm>
            <a:off x="3" y="6333300"/>
            <a:ext cx="646594" cy="524702"/>
          </a:xfrm>
          <a:prstGeom prst="rect">
            <a:avLst/>
          </a:prstGeom>
          <a:noFill/>
          <a:ln>
            <a:noFill/>
          </a:ln>
        </p:spPr>
      </p:pic>
      <p:sp>
        <p:nvSpPr>
          <p:cNvPr id="191" name="Google Shape;191;p2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152400" y="1152975"/>
            <a:ext cx="8839202" cy="4552042"/>
          </a:xfrm>
          <a:prstGeom prst="rect">
            <a:avLst/>
          </a:prstGeom>
          <a:noFill/>
          <a:ln>
            <a:noFill/>
          </a:ln>
        </p:spPr>
      </p:pic>
      <p:sp>
        <p:nvSpPr>
          <p:cNvPr id="197" name="Google Shape;197;p29"/>
          <p:cNvSpPr txBox="1"/>
          <p:nvPr/>
        </p:nvSpPr>
        <p:spPr>
          <a:xfrm>
            <a:off x="7962825" y="1441650"/>
            <a:ext cx="835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15.7%</a:t>
            </a:r>
            <a:endParaRPr/>
          </a:p>
        </p:txBody>
      </p:sp>
      <p:sp>
        <p:nvSpPr>
          <p:cNvPr id="198" name="Google Shape;198;p29"/>
          <p:cNvSpPr txBox="1"/>
          <p:nvPr/>
        </p:nvSpPr>
        <p:spPr>
          <a:xfrm>
            <a:off x="7949350" y="2375525"/>
            <a:ext cx="835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6.5</a:t>
            </a:r>
            <a:r>
              <a:rPr lang="en"/>
              <a:t>%</a:t>
            </a:r>
            <a:endParaRPr/>
          </a:p>
        </p:txBody>
      </p:sp>
      <p:sp>
        <p:nvSpPr>
          <p:cNvPr id="199" name="Google Shape;199;p29"/>
          <p:cNvSpPr txBox="1"/>
          <p:nvPr/>
        </p:nvSpPr>
        <p:spPr>
          <a:xfrm>
            <a:off x="7949350" y="3233200"/>
            <a:ext cx="835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0.4</a:t>
            </a:r>
            <a:r>
              <a:rPr lang="en"/>
              <a:t>%</a:t>
            </a:r>
            <a:endParaRPr/>
          </a:p>
        </p:txBody>
      </p:sp>
      <p:sp>
        <p:nvSpPr>
          <p:cNvPr id="200" name="Google Shape;200;p29"/>
          <p:cNvSpPr txBox="1"/>
          <p:nvPr/>
        </p:nvSpPr>
        <p:spPr>
          <a:xfrm>
            <a:off x="7927800" y="4243275"/>
            <a:ext cx="835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0.01%</a:t>
            </a:r>
            <a:endParaRPr/>
          </a:p>
        </p:txBody>
      </p:sp>
      <p:sp>
        <p:nvSpPr>
          <p:cNvPr id="201" name="Google Shape;201;p29"/>
          <p:cNvSpPr txBox="1"/>
          <p:nvPr/>
        </p:nvSpPr>
        <p:spPr>
          <a:xfrm>
            <a:off x="7963575" y="5177150"/>
            <a:ext cx="835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3.1</a:t>
            </a:r>
            <a:r>
              <a:rPr lang="en"/>
              <a:t>%</a:t>
            </a:r>
            <a:endParaRPr/>
          </a:p>
        </p:txBody>
      </p:sp>
      <p:pic>
        <p:nvPicPr>
          <p:cNvPr id="202" name="Google Shape;202;p29">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203" name="Google Shape;203;p2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20 Procedures for COVID Patients</a:t>
            </a:r>
            <a:endParaRPr/>
          </a:p>
        </p:txBody>
      </p:sp>
      <p:pic>
        <p:nvPicPr>
          <p:cNvPr id="209" name="Google Shape;209;p30"/>
          <p:cNvPicPr preferRelativeResize="0"/>
          <p:nvPr/>
        </p:nvPicPr>
        <p:blipFill>
          <a:blip r:embed="rId3">
            <a:alphaModFix/>
          </a:blip>
          <a:stretch>
            <a:fillRect/>
          </a:stretch>
        </p:blipFill>
        <p:spPr>
          <a:xfrm>
            <a:off x="628825" y="1291675"/>
            <a:ext cx="7603225" cy="5615450"/>
          </a:xfrm>
          <a:prstGeom prst="rect">
            <a:avLst/>
          </a:prstGeom>
          <a:noFill/>
          <a:ln>
            <a:noFill/>
          </a:ln>
        </p:spPr>
      </p:pic>
      <p:pic>
        <p:nvPicPr>
          <p:cNvPr id="210" name="Google Shape;210;p30">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211" name="Google Shape;211;p3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20 Co-</a:t>
            </a:r>
            <a:r>
              <a:rPr lang="en"/>
              <a:t>occurring</a:t>
            </a:r>
            <a:r>
              <a:rPr lang="en"/>
              <a:t> Diagnosis with COVID-19</a:t>
            </a:r>
            <a:endParaRPr/>
          </a:p>
        </p:txBody>
      </p:sp>
      <p:pic>
        <p:nvPicPr>
          <p:cNvPr id="217" name="Google Shape;217;p31"/>
          <p:cNvPicPr preferRelativeResize="0"/>
          <p:nvPr/>
        </p:nvPicPr>
        <p:blipFill>
          <a:blip r:embed="rId3">
            <a:alphaModFix/>
          </a:blip>
          <a:stretch>
            <a:fillRect/>
          </a:stretch>
        </p:blipFill>
        <p:spPr>
          <a:xfrm>
            <a:off x="911750" y="1356867"/>
            <a:ext cx="6920829" cy="5196332"/>
          </a:xfrm>
          <a:prstGeom prst="rect">
            <a:avLst/>
          </a:prstGeom>
          <a:noFill/>
          <a:ln>
            <a:noFill/>
          </a:ln>
        </p:spPr>
      </p:pic>
      <p:pic>
        <p:nvPicPr>
          <p:cNvPr id="218" name="Google Shape;218;p31">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219" name="Google Shape;219;p3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311700" y="833948"/>
            <a:ext cx="8520600" cy="56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000000"/>
              </a:solidFill>
            </a:endParaRPr>
          </a:p>
          <a:p>
            <a:pPr indent="0" lvl="0" marL="0" rtl="0" algn="l">
              <a:spcBef>
                <a:spcPts val="1600"/>
              </a:spcBef>
              <a:spcAft>
                <a:spcPts val="0"/>
              </a:spcAft>
              <a:buNone/>
            </a:pPr>
            <a:r>
              <a:rPr lang="en" sz="1700">
                <a:solidFill>
                  <a:srgbClr val="000000"/>
                </a:solidFill>
              </a:rPr>
              <a:t>Multiple research aims are addressed in detail in the following papers respectively:</a:t>
            </a:r>
            <a:endParaRPr sz="1700">
              <a:solidFill>
                <a:srgbClr val="000000"/>
              </a:solidFill>
            </a:endParaRPr>
          </a:p>
          <a:p>
            <a:pPr indent="-330200" lvl="0" marL="457200" rtl="0" algn="l">
              <a:lnSpc>
                <a:spcPct val="100000"/>
              </a:lnSpc>
              <a:spcBef>
                <a:spcPts val="1600"/>
              </a:spcBef>
              <a:spcAft>
                <a:spcPts val="0"/>
              </a:spcAft>
              <a:buClr>
                <a:srgbClr val="000000"/>
              </a:buClr>
              <a:buSzPts val="1600"/>
              <a:buAutoNum type="arabicPeriod"/>
            </a:pPr>
            <a:r>
              <a:rPr lang="en" sz="1600" u="sng">
                <a:solidFill>
                  <a:schemeClr val="hlink"/>
                </a:solidFill>
                <a:hlinkClick r:id="rId3"/>
              </a:rPr>
              <a:t>Predicting Risk of Hospitalization among COVID-19 Patients</a:t>
            </a:r>
            <a:r>
              <a:rPr lang="en" sz="1600">
                <a:solidFill>
                  <a:srgbClr val="000000"/>
                </a:solidFill>
              </a:rPr>
              <a:t>, Mahesh Shukla, et.al. </a:t>
            </a:r>
            <a:endParaRPr sz="1600">
              <a:solidFill>
                <a:srgbClr val="000000"/>
              </a:solidFill>
            </a:endParaRPr>
          </a:p>
          <a:p>
            <a:pPr indent="0" lvl="0" marL="457200" rtl="0" algn="l">
              <a:lnSpc>
                <a:spcPct val="100000"/>
              </a:lnSpc>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AutoNum type="arabicPeriod"/>
            </a:pPr>
            <a:r>
              <a:rPr lang="en" sz="1600" u="sng">
                <a:solidFill>
                  <a:schemeClr val="hlink"/>
                </a:solidFill>
                <a:hlinkClick r:id="rId4"/>
              </a:rPr>
              <a:t>Social Determinants of Health for COVID-19 Diagnosed Patients</a:t>
            </a:r>
            <a:r>
              <a:rPr lang="en" sz="1600">
                <a:solidFill>
                  <a:srgbClr val="000000"/>
                </a:solidFill>
              </a:rPr>
              <a:t>, David Patton, et.al. </a:t>
            </a:r>
            <a:endParaRPr sz="1600">
              <a:solidFill>
                <a:srgbClr val="000000"/>
              </a:solidFill>
            </a:endParaRPr>
          </a:p>
          <a:p>
            <a:pPr indent="0" lvl="0" marL="457200" rtl="0" algn="l">
              <a:spcBef>
                <a:spcPts val="300"/>
              </a:spcBef>
              <a:spcAft>
                <a:spcPts val="0"/>
              </a:spcAft>
              <a:buNone/>
            </a:pPr>
            <a:r>
              <a:t/>
            </a:r>
            <a:endParaRPr sz="1600">
              <a:solidFill>
                <a:srgbClr val="000000"/>
              </a:solidFill>
            </a:endParaRPr>
          </a:p>
          <a:p>
            <a:pPr indent="-330200" lvl="0" marL="457200" rtl="0" algn="l">
              <a:spcBef>
                <a:spcPts val="300"/>
              </a:spcBef>
              <a:spcAft>
                <a:spcPts val="0"/>
              </a:spcAft>
              <a:buClr>
                <a:srgbClr val="000000"/>
              </a:buClr>
              <a:buSzPts val="1600"/>
              <a:buAutoNum type="arabicPeriod"/>
            </a:pPr>
            <a:r>
              <a:rPr lang="en" sz="1600" u="sng">
                <a:solidFill>
                  <a:schemeClr val="hlink"/>
                </a:solidFill>
                <a:hlinkClick r:id="rId5"/>
              </a:rPr>
              <a:t>Privacy-Preserving Machine Learning Techniques 2020</a:t>
            </a:r>
            <a:r>
              <a:rPr lang="en" sz="1600">
                <a:solidFill>
                  <a:srgbClr val="000000"/>
                </a:solidFill>
              </a:rPr>
              <a:t>, Changrong Ji, et.al.</a:t>
            </a:r>
            <a:endParaRPr sz="1600">
              <a:solidFill>
                <a:srgbClr val="000000"/>
              </a:solidFill>
            </a:endParaRPr>
          </a:p>
          <a:p>
            <a:pPr indent="0" lvl="0" marL="0" rtl="0" algn="l">
              <a:spcBef>
                <a:spcPts val="300"/>
              </a:spcBef>
              <a:spcAft>
                <a:spcPts val="0"/>
              </a:spcAft>
              <a:buNone/>
            </a:pPr>
            <a:r>
              <a:t/>
            </a:r>
            <a:endParaRPr sz="1600">
              <a:solidFill>
                <a:srgbClr val="000000"/>
              </a:solidFill>
            </a:endParaRPr>
          </a:p>
          <a:p>
            <a:pPr indent="-330200" lvl="0" marL="457200" rtl="0" algn="l">
              <a:spcBef>
                <a:spcPts val="300"/>
              </a:spcBef>
              <a:spcAft>
                <a:spcPts val="0"/>
              </a:spcAft>
              <a:buClr>
                <a:srgbClr val="000000"/>
              </a:buClr>
              <a:buSzPts val="1600"/>
              <a:buAutoNum type="arabicPeriod"/>
            </a:pPr>
            <a:r>
              <a:rPr lang="en" sz="1600">
                <a:solidFill>
                  <a:srgbClr val="000000"/>
                </a:solidFill>
              </a:rPr>
              <a:t>Study Plan: </a:t>
            </a:r>
            <a:r>
              <a:rPr lang="en" sz="1600" u="sng">
                <a:solidFill>
                  <a:schemeClr val="hlink"/>
                </a:solidFill>
                <a:hlinkClick r:id="rId6"/>
              </a:rPr>
              <a:t>Building Clinical Concept Embeddings under Computing Resource Constraints</a:t>
            </a:r>
            <a:r>
              <a:rPr lang="en" sz="1600">
                <a:solidFill>
                  <a:srgbClr val="000000"/>
                </a:solidFill>
              </a:rPr>
              <a:t>, Antonio Liniari, et.al. </a:t>
            </a:r>
            <a:endParaRPr sz="1600">
              <a:solidFill>
                <a:srgbClr val="000000"/>
              </a:solidFill>
            </a:endParaRPr>
          </a:p>
          <a:p>
            <a:pPr indent="0" lvl="0" marL="0" rtl="0" algn="l">
              <a:spcBef>
                <a:spcPts val="300"/>
              </a:spcBef>
              <a:spcAft>
                <a:spcPts val="300"/>
              </a:spcAft>
              <a:buNone/>
            </a:pPr>
            <a:r>
              <a:t/>
            </a:r>
            <a:endParaRPr sz="1600">
              <a:solidFill>
                <a:srgbClr val="000000"/>
              </a:solidFill>
            </a:endParaRPr>
          </a:p>
        </p:txBody>
      </p:sp>
      <p:sp>
        <p:nvSpPr>
          <p:cNvPr id="63" name="Google Shape;63;p1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Baseline Prediction with Claims Data</a:t>
            </a:r>
            <a:endParaRPr/>
          </a:p>
        </p:txBody>
      </p:sp>
      <p:sp>
        <p:nvSpPr>
          <p:cNvPr id="225" name="Google Shape;225;p3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libri"/>
                <a:ea typeface="Calibri"/>
                <a:cs typeface="Calibri"/>
                <a:sym typeface="Calibri"/>
              </a:rPr>
              <a:t>Goal</a:t>
            </a:r>
            <a:r>
              <a:rPr lang="en" sz="2000">
                <a:solidFill>
                  <a:schemeClr val="dk1"/>
                </a:solidFill>
                <a:latin typeface="Calibri"/>
                <a:ea typeface="Calibri"/>
                <a:cs typeface="Calibri"/>
                <a:sym typeface="Calibri"/>
              </a:rPr>
              <a:t>: Prediction of hospitalization for COVID-19 patient</a:t>
            </a:r>
            <a:endParaRPr sz="2000">
              <a:solidFill>
                <a:schemeClr val="dk1"/>
              </a:solidFill>
              <a:latin typeface="Calibri"/>
              <a:ea typeface="Calibri"/>
              <a:cs typeface="Calibri"/>
              <a:sym typeface="Calibri"/>
            </a:endParaRPr>
          </a:p>
          <a:p>
            <a:pPr indent="0" lvl="0" marL="0" rtl="0" algn="l">
              <a:spcBef>
                <a:spcPts val="1600"/>
              </a:spcBef>
              <a:spcAft>
                <a:spcPts val="0"/>
              </a:spcAft>
              <a:buNone/>
            </a:pPr>
            <a:r>
              <a:rPr b="1" lang="en" sz="2000">
                <a:solidFill>
                  <a:schemeClr val="dk1"/>
                </a:solidFill>
                <a:latin typeface="Calibri"/>
                <a:ea typeface="Calibri"/>
                <a:cs typeface="Calibri"/>
                <a:sym typeface="Calibri"/>
              </a:rPr>
              <a:t>Data</a:t>
            </a:r>
            <a:r>
              <a:rPr lang="en"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355600" lvl="0" marL="457200" rtl="0" algn="l">
              <a:spcBef>
                <a:spcPts val="16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Hand-crafted features (~100)</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Total patients with COVID-19 infection: 170,241</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Hospitalized patients:  17% of above</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Train/Test/Validation set split:  60/20/20</a:t>
            </a:r>
            <a:endParaRPr sz="2000">
              <a:solidFill>
                <a:schemeClr val="dk1"/>
              </a:solidFill>
              <a:latin typeface="Calibri"/>
              <a:ea typeface="Calibri"/>
              <a:cs typeface="Calibri"/>
              <a:sym typeface="Calibri"/>
            </a:endParaRPr>
          </a:p>
          <a:p>
            <a:pPr indent="0" lvl="0" marL="0" rtl="0" algn="l">
              <a:spcBef>
                <a:spcPts val="1600"/>
              </a:spcBef>
              <a:spcAft>
                <a:spcPts val="0"/>
              </a:spcAft>
              <a:buNone/>
            </a:pPr>
            <a:r>
              <a:rPr b="1" lang="en" sz="2000">
                <a:solidFill>
                  <a:schemeClr val="dk1"/>
                </a:solidFill>
                <a:latin typeface="Calibri"/>
                <a:ea typeface="Calibri"/>
                <a:cs typeface="Calibri"/>
                <a:sym typeface="Calibri"/>
              </a:rPr>
              <a:t>Model</a:t>
            </a:r>
            <a:r>
              <a:rPr lang="en"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a:p>
            <a:pPr indent="-355600" lvl="0" marL="457200" rtl="0" algn="l">
              <a:spcBef>
                <a:spcPts val="160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Random Forest Classifier</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Balanced weights</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400 estimators with a max_depth of 20</a:t>
            </a:r>
            <a:endParaRPr sz="2000">
              <a:solidFill>
                <a:schemeClr val="dk1"/>
              </a:solidFill>
              <a:latin typeface="Calibri"/>
              <a:ea typeface="Calibri"/>
              <a:cs typeface="Calibri"/>
              <a:sym typeface="Calibri"/>
            </a:endParaRPr>
          </a:p>
          <a:p>
            <a:pPr indent="0" lvl="0" marL="0" rtl="0" algn="l">
              <a:spcBef>
                <a:spcPts val="1600"/>
              </a:spcBef>
              <a:spcAft>
                <a:spcPts val="0"/>
              </a:spcAft>
              <a:buNone/>
            </a:pPr>
            <a:r>
              <a:t/>
            </a:r>
            <a:endParaRPr sz="2000">
              <a:solidFill>
                <a:schemeClr val="dk1"/>
              </a:solidFill>
              <a:latin typeface="Calibri"/>
              <a:ea typeface="Calibri"/>
              <a:cs typeface="Calibri"/>
              <a:sym typeface="Calibri"/>
            </a:endParaRPr>
          </a:p>
          <a:p>
            <a:pPr indent="0" lvl="0" marL="0" rtl="0" algn="l">
              <a:spcBef>
                <a:spcPts val="1600"/>
              </a:spcBef>
              <a:spcAft>
                <a:spcPts val="0"/>
              </a:spcAft>
              <a:buNone/>
            </a:pPr>
            <a:r>
              <a:t/>
            </a:r>
            <a:endParaRPr b="1">
              <a:solidFill>
                <a:schemeClr val="dk1"/>
              </a:solidFill>
            </a:endParaRPr>
          </a:p>
          <a:p>
            <a:pPr indent="0" lvl="0" marL="457200" rtl="0" algn="l">
              <a:spcBef>
                <a:spcPts val="1600"/>
              </a:spcBef>
              <a:spcAft>
                <a:spcPts val="0"/>
              </a:spcAft>
              <a:buNone/>
            </a:pPr>
            <a:r>
              <a:t/>
            </a:r>
            <a:endParaRPr b="1">
              <a:solidFill>
                <a:schemeClr val="dk1"/>
              </a:solidFill>
            </a:endParaRPr>
          </a:p>
          <a:p>
            <a:pPr indent="0" lvl="0" marL="914400" rtl="0" algn="l">
              <a:spcBef>
                <a:spcPts val="1600"/>
              </a:spcBef>
              <a:spcAft>
                <a:spcPts val="0"/>
              </a:spcAft>
              <a:buNone/>
            </a:pPr>
            <a:r>
              <a:t/>
            </a:r>
            <a:endParaRPr b="1">
              <a:solidFill>
                <a:schemeClr val="dk1"/>
              </a:solidFill>
            </a:endParaRPr>
          </a:p>
          <a:p>
            <a:pPr indent="0" lvl="0" marL="914400" rtl="0" algn="l">
              <a:spcBef>
                <a:spcPts val="1600"/>
              </a:spcBef>
              <a:spcAft>
                <a:spcPts val="1600"/>
              </a:spcAft>
              <a:buNone/>
            </a:pPr>
            <a:r>
              <a:rPr b="1" lang="en">
                <a:solidFill>
                  <a:schemeClr val="dk1"/>
                </a:solidFill>
              </a:rPr>
              <a:t>algorithm, model performance, feature importance, future improvements </a:t>
            </a:r>
            <a:endParaRPr/>
          </a:p>
        </p:txBody>
      </p:sp>
      <p:pic>
        <p:nvPicPr>
          <p:cNvPr id="226" name="Google Shape;226;p32">
            <a:hlinkClick r:id="rId3"/>
          </p:cNvPr>
          <p:cNvPicPr preferRelativeResize="0"/>
          <p:nvPr/>
        </p:nvPicPr>
        <p:blipFill rotWithShape="1">
          <a:blip r:embed="rId4">
            <a:alphaModFix/>
          </a:blip>
          <a:srcRect b="0" l="0" r="0" t="18857"/>
          <a:stretch/>
        </p:blipFill>
        <p:spPr>
          <a:xfrm>
            <a:off x="3" y="6333300"/>
            <a:ext cx="646594" cy="524702"/>
          </a:xfrm>
          <a:prstGeom prst="rect">
            <a:avLst/>
          </a:prstGeom>
          <a:noFill/>
          <a:ln>
            <a:noFill/>
          </a:ln>
        </p:spPr>
      </p:pic>
      <p:sp>
        <p:nvSpPr>
          <p:cNvPr id="227" name="Google Shape;227;p3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362842"/>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Precision &amp; Recall Refresher</a:t>
            </a:r>
            <a:endParaRPr/>
          </a:p>
        </p:txBody>
      </p:sp>
      <p:cxnSp>
        <p:nvCxnSpPr>
          <p:cNvPr id="233" name="Google Shape;233;p33"/>
          <p:cNvCxnSpPr/>
          <p:nvPr/>
        </p:nvCxnSpPr>
        <p:spPr>
          <a:xfrm>
            <a:off x="1148800" y="-1595425"/>
            <a:ext cx="1431900" cy="1431900"/>
          </a:xfrm>
          <a:prstGeom prst="straightConnector1">
            <a:avLst/>
          </a:prstGeom>
          <a:noFill/>
          <a:ln cap="flat" cmpd="sng" w="9525">
            <a:solidFill>
              <a:schemeClr val="dk2"/>
            </a:solidFill>
            <a:prstDash val="solid"/>
            <a:round/>
            <a:headEnd len="med" w="med" type="none"/>
            <a:tailEnd len="med" w="med" type="none"/>
          </a:ln>
        </p:spPr>
      </p:cxnSp>
      <p:sp>
        <p:nvSpPr>
          <p:cNvPr id="234" name="Google Shape;234;p33"/>
          <p:cNvSpPr txBox="1"/>
          <p:nvPr/>
        </p:nvSpPr>
        <p:spPr>
          <a:xfrm>
            <a:off x="1617550" y="1244007"/>
            <a:ext cx="1233900" cy="6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16%</a:t>
            </a:r>
            <a:endParaRPr/>
          </a:p>
          <a:p>
            <a:pPr indent="0" lvl="0" marL="0" rtl="0" algn="ctr">
              <a:spcBef>
                <a:spcPts val="0"/>
              </a:spcBef>
              <a:spcAft>
                <a:spcPts val="0"/>
              </a:spcAft>
              <a:buNone/>
            </a:pPr>
            <a:r>
              <a:rPr lang="en"/>
              <a:t>Actually</a:t>
            </a:r>
            <a:endParaRPr/>
          </a:p>
          <a:p>
            <a:pPr indent="0" lvl="0" marL="0" rtl="0" algn="l">
              <a:spcBef>
                <a:spcPts val="0"/>
              </a:spcBef>
              <a:spcAft>
                <a:spcPts val="0"/>
              </a:spcAft>
              <a:buNone/>
            </a:pPr>
            <a:r>
              <a:rPr lang="en"/>
              <a:t>Hospitalized</a:t>
            </a:r>
            <a:endParaRPr/>
          </a:p>
          <a:p>
            <a:pPr indent="0" lvl="0" marL="0" rtl="0" algn="l">
              <a:spcBef>
                <a:spcPts val="0"/>
              </a:spcBef>
              <a:spcAft>
                <a:spcPts val="0"/>
              </a:spcAft>
              <a:buNone/>
            </a:pPr>
            <a:r>
              <a:t/>
            </a:r>
            <a:endParaRPr/>
          </a:p>
        </p:txBody>
      </p:sp>
      <p:sp>
        <p:nvSpPr>
          <p:cNvPr id="235" name="Google Shape;235;p33"/>
          <p:cNvSpPr txBox="1"/>
          <p:nvPr/>
        </p:nvSpPr>
        <p:spPr>
          <a:xfrm>
            <a:off x="4027575" y="1244000"/>
            <a:ext cx="1649400" cy="6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84%</a:t>
            </a:r>
            <a:endParaRPr/>
          </a:p>
          <a:p>
            <a:pPr indent="0" lvl="0" marL="0" rtl="0" algn="ctr">
              <a:spcBef>
                <a:spcPts val="0"/>
              </a:spcBef>
              <a:spcAft>
                <a:spcPts val="0"/>
              </a:spcAft>
              <a:buNone/>
            </a:pPr>
            <a:r>
              <a:rPr lang="en"/>
              <a:t>Actually </a:t>
            </a:r>
            <a:r>
              <a:rPr lang="en"/>
              <a:t>Not Hospitalized </a:t>
            </a:r>
            <a:endParaRPr/>
          </a:p>
          <a:p>
            <a:pPr indent="0" lvl="0" marL="0" rtl="0" algn="l">
              <a:spcBef>
                <a:spcPts val="0"/>
              </a:spcBef>
              <a:spcAft>
                <a:spcPts val="0"/>
              </a:spcAft>
              <a:buNone/>
            </a:pPr>
            <a:r>
              <a:t/>
            </a:r>
            <a:endParaRPr/>
          </a:p>
        </p:txBody>
      </p:sp>
      <p:sp>
        <p:nvSpPr>
          <p:cNvPr id="236" name="Google Shape;236;p33"/>
          <p:cNvSpPr/>
          <p:nvPr/>
        </p:nvSpPr>
        <p:spPr>
          <a:xfrm>
            <a:off x="2851450" y="2177450"/>
            <a:ext cx="4562100" cy="2158500"/>
          </a:xfrm>
          <a:prstGeom prst="rect">
            <a:avLst/>
          </a:pr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a:off x="1748525" y="2177450"/>
            <a:ext cx="1102800" cy="2158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a:off x="1840075" y="2350700"/>
            <a:ext cx="1962600" cy="1985100"/>
          </a:xfrm>
          <a:prstGeom prst="chord">
            <a:avLst>
              <a:gd fmla="val 5365760" name="adj1"/>
              <a:gd fmla="val 16269443"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9" name="Google Shape;239;p33"/>
          <p:cNvSpPr/>
          <p:nvPr/>
        </p:nvSpPr>
        <p:spPr>
          <a:xfrm flipH="1">
            <a:off x="1900775" y="2350700"/>
            <a:ext cx="1962600" cy="1985100"/>
          </a:xfrm>
          <a:prstGeom prst="chord">
            <a:avLst>
              <a:gd fmla="val 5282076" name="adj1"/>
              <a:gd fmla="val 16269443"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3"/>
          <p:cNvPicPr preferRelativeResize="0"/>
          <p:nvPr/>
        </p:nvPicPr>
        <p:blipFill rotWithShape="1">
          <a:blip r:embed="rId3">
            <a:alphaModFix/>
          </a:blip>
          <a:srcRect b="9216" l="50225" r="846" t="46580"/>
          <a:stretch/>
        </p:blipFill>
        <p:spPr>
          <a:xfrm>
            <a:off x="4485875" y="4858700"/>
            <a:ext cx="3759350" cy="1759951"/>
          </a:xfrm>
          <a:prstGeom prst="rect">
            <a:avLst/>
          </a:prstGeom>
          <a:noFill/>
          <a:ln>
            <a:noFill/>
          </a:ln>
        </p:spPr>
      </p:pic>
      <p:sp>
        <p:nvSpPr>
          <p:cNvPr id="241" name="Google Shape;241;p33"/>
          <p:cNvSpPr txBox="1"/>
          <p:nvPr/>
        </p:nvSpPr>
        <p:spPr>
          <a:xfrm>
            <a:off x="1222775" y="4823301"/>
            <a:ext cx="23073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Predicted Hospitalized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cxnSp>
        <p:nvCxnSpPr>
          <p:cNvPr id="242" name="Google Shape;242;p33"/>
          <p:cNvCxnSpPr>
            <a:endCxn id="239" idx="0"/>
          </p:cNvCxnSpPr>
          <p:nvPr/>
        </p:nvCxnSpPr>
        <p:spPr>
          <a:xfrm flipH="1" rot="10800000">
            <a:off x="2578635" y="4335203"/>
            <a:ext cx="269400" cy="496500"/>
          </a:xfrm>
          <a:prstGeom prst="straightConnector1">
            <a:avLst/>
          </a:prstGeom>
          <a:noFill/>
          <a:ln cap="flat" cmpd="sng" w="9525">
            <a:solidFill>
              <a:schemeClr val="dk2"/>
            </a:solidFill>
            <a:prstDash val="solid"/>
            <a:round/>
            <a:headEnd len="med" w="med" type="none"/>
            <a:tailEnd len="med" w="med" type="none"/>
          </a:ln>
        </p:spPr>
      </p:cxnSp>
      <p:sp>
        <p:nvSpPr>
          <p:cNvPr id="243" name="Google Shape;243;p33"/>
          <p:cNvSpPr txBox="1"/>
          <p:nvPr/>
        </p:nvSpPr>
        <p:spPr>
          <a:xfrm>
            <a:off x="1900775" y="3141650"/>
            <a:ext cx="9513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TP</a:t>
            </a:r>
            <a:endParaRPr/>
          </a:p>
          <a:p>
            <a:pPr indent="0" lvl="0" marL="0" rtl="0" algn="ctr">
              <a:spcBef>
                <a:spcPts val="0"/>
              </a:spcBef>
              <a:spcAft>
                <a:spcPts val="0"/>
              </a:spcAft>
              <a:buNone/>
            </a:pPr>
            <a:r>
              <a:rPr lang="en"/>
              <a:t>5026</a:t>
            </a:r>
            <a:endParaRPr/>
          </a:p>
          <a:p>
            <a:pPr indent="0" lvl="0" marL="0" rtl="0" algn="l">
              <a:spcBef>
                <a:spcPts val="0"/>
              </a:spcBef>
              <a:spcAft>
                <a:spcPts val="0"/>
              </a:spcAft>
              <a:buNone/>
            </a:pPr>
            <a:r>
              <a:t/>
            </a:r>
            <a:endParaRPr/>
          </a:p>
        </p:txBody>
      </p:sp>
      <p:sp>
        <p:nvSpPr>
          <p:cNvPr id="244" name="Google Shape;244;p33"/>
          <p:cNvSpPr txBox="1"/>
          <p:nvPr/>
        </p:nvSpPr>
        <p:spPr>
          <a:xfrm>
            <a:off x="2580700" y="3152700"/>
            <a:ext cx="1649400" cy="9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FP</a:t>
            </a:r>
            <a:endParaRPr/>
          </a:p>
          <a:p>
            <a:pPr indent="0" lvl="0" marL="0" rtl="0" algn="ctr">
              <a:spcBef>
                <a:spcPts val="0"/>
              </a:spcBef>
              <a:spcAft>
                <a:spcPts val="0"/>
              </a:spcAft>
              <a:buNone/>
            </a:pPr>
            <a:r>
              <a:rPr lang="en"/>
              <a:t>5531</a:t>
            </a:r>
            <a:endParaRPr/>
          </a:p>
          <a:p>
            <a:pPr indent="0" lvl="0" marL="0" rtl="0" algn="ctr">
              <a:spcBef>
                <a:spcPts val="0"/>
              </a:spcBef>
              <a:spcAft>
                <a:spcPts val="0"/>
              </a:spcAft>
              <a:buNone/>
            </a:pPr>
            <a:r>
              <a:t/>
            </a:r>
            <a:endParaRPr/>
          </a:p>
        </p:txBody>
      </p:sp>
      <p:sp>
        <p:nvSpPr>
          <p:cNvPr id="245" name="Google Shape;245;p33"/>
          <p:cNvSpPr txBox="1"/>
          <p:nvPr/>
        </p:nvSpPr>
        <p:spPr>
          <a:xfrm>
            <a:off x="1519925" y="2113775"/>
            <a:ext cx="951300" cy="5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FN</a:t>
            </a:r>
            <a:endParaRPr/>
          </a:p>
          <a:p>
            <a:pPr indent="0" lvl="0" marL="0" rtl="0" algn="ctr">
              <a:spcBef>
                <a:spcPts val="0"/>
              </a:spcBef>
              <a:spcAft>
                <a:spcPts val="0"/>
              </a:spcAft>
              <a:buNone/>
            </a:pPr>
            <a:r>
              <a:rPr lang="en"/>
              <a:t>775</a:t>
            </a:r>
            <a:endParaRPr/>
          </a:p>
          <a:p>
            <a:pPr indent="0" lvl="0" marL="0" rtl="0" algn="l">
              <a:spcBef>
                <a:spcPts val="0"/>
              </a:spcBef>
              <a:spcAft>
                <a:spcPts val="0"/>
              </a:spcAft>
              <a:buNone/>
            </a:pPr>
            <a:r>
              <a:t/>
            </a:r>
            <a:endParaRPr/>
          </a:p>
        </p:txBody>
      </p:sp>
      <p:sp>
        <p:nvSpPr>
          <p:cNvPr id="246" name="Google Shape;246;p33"/>
          <p:cNvSpPr txBox="1"/>
          <p:nvPr/>
        </p:nvSpPr>
        <p:spPr>
          <a:xfrm>
            <a:off x="4656850" y="2434525"/>
            <a:ext cx="1649400" cy="11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TN</a:t>
            </a:r>
            <a:endParaRPr/>
          </a:p>
          <a:p>
            <a:pPr indent="0" lvl="0" marL="0" rtl="0" algn="ctr">
              <a:spcBef>
                <a:spcPts val="0"/>
              </a:spcBef>
              <a:spcAft>
                <a:spcPts val="0"/>
              </a:spcAft>
              <a:buNone/>
            </a:pPr>
            <a:r>
              <a:rPr lang="en"/>
              <a:t>22727</a:t>
            </a:r>
            <a:endParaRPr/>
          </a:p>
          <a:p>
            <a:pPr indent="0" lvl="0" marL="0" rtl="0" algn="l">
              <a:spcBef>
                <a:spcPts val="0"/>
              </a:spcBef>
              <a:spcAft>
                <a:spcPts val="0"/>
              </a:spcAft>
              <a:buNone/>
            </a:pPr>
            <a:r>
              <a:t/>
            </a:r>
            <a:endParaRPr/>
          </a:p>
        </p:txBody>
      </p:sp>
      <p:sp>
        <p:nvSpPr>
          <p:cNvPr id="247" name="Google Shape;247;p33"/>
          <p:cNvSpPr txBox="1"/>
          <p:nvPr/>
        </p:nvSpPr>
        <p:spPr>
          <a:xfrm>
            <a:off x="4770550" y="5759425"/>
            <a:ext cx="7239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48%</a:t>
            </a:r>
            <a:endParaRPr sz="2000"/>
          </a:p>
        </p:txBody>
      </p:sp>
      <p:sp>
        <p:nvSpPr>
          <p:cNvPr id="248" name="Google Shape;248;p33"/>
          <p:cNvSpPr txBox="1"/>
          <p:nvPr/>
        </p:nvSpPr>
        <p:spPr>
          <a:xfrm>
            <a:off x="6689650" y="5759425"/>
            <a:ext cx="7239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0000"/>
                </a:solidFill>
              </a:rPr>
              <a:t>87</a:t>
            </a:r>
            <a:r>
              <a:rPr b="1" lang="en" sz="2000">
                <a:solidFill>
                  <a:srgbClr val="FF0000"/>
                </a:solidFill>
              </a:rPr>
              <a:t>%</a:t>
            </a:r>
            <a:endParaRPr b="1" sz="2000">
              <a:solidFill>
                <a:srgbClr val="FF0000"/>
              </a:solidFill>
            </a:endParaRPr>
          </a:p>
        </p:txBody>
      </p:sp>
      <p:sp>
        <p:nvSpPr>
          <p:cNvPr id="249" name="Google Shape;249;p33"/>
          <p:cNvSpPr txBox="1"/>
          <p:nvPr/>
        </p:nvSpPr>
        <p:spPr>
          <a:xfrm>
            <a:off x="-122525" y="2323463"/>
            <a:ext cx="1962600" cy="4032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b="1" lang="en">
                <a:solidFill>
                  <a:srgbClr val="FF0000"/>
                </a:solidFill>
              </a:rPr>
              <a:t>M</a:t>
            </a:r>
            <a:r>
              <a:rPr b="1" lang="en">
                <a:solidFill>
                  <a:srgbClr val="FF0000"/>
                </a:solidFill>
              </a:rPr>
              <a:t>inimize</a:t>
            </a:r>
            <a:endParaRPr b="1">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cxnSp>
        <p:nvCxnSpPr>
          <p:cNvPr id="250" name="Google Shape;250;p33"/>
          <p:cNvCxnSpPr>
            <a:endCxn id="249" idx="3"/>
          </p:cNvCxnSpPr>
          <p:nvPr/>
        </p:nvCxnSpPr>
        <p:spPr>
          <a:xfrm flipH="1" rot="10800000">
            <a:off x="1214575" y="2525063"/>
            <a:ext cx="625500" cy="8400"/>
          </a:xfrm>
          <a:prstGeom prst="straightConnector1">
            <a:avLst/>
          </a:prstGeom>
          <a:noFill/>
          <a:ln cap="flat" cmpd="sng" w="9525">
            <a:solidFill>
              <a:schemeClr val="dk2"/>
            </a:solidFill>
            <a:prstDash val="solid"/>
            <a:round/>
            <a:headEnd len="med" w="med" type="none"/>
            <a:tailEnd len="med" w="med" type="none"/>
          </a:ln>
        </p:spPr>
      </p:cxnSp>
      <p:sp>
        <p:nvSpPr>
          <p:cNvPr id="251" name="Google Shape;251;p33"/>
          <p:cNvSpPr/>
          <p:nvPr/>
        </p:nvSpPr>
        <p:spPr>
          <a:xfrm>
            <a:off x="1816475" y="2350100"/>
            <a:ext cx="2046900" cy="1985100"/>
          </a:xfrm>
          <a:prstGeom prst="ellipse">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33">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253" name="Google Shape;253;p3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Hospitalization Results</a:t>
            </a:r>
            <a:endParaRPr/>
          </a:p>
        </p:txBody>
      </p:sp>
      <p:sp>
        <p:nvSpPr>
          <p:cNvPr id="259" name="Google Shape;259;p34"/>
          <p:cNvSpPr txBox="1"/>
          <p:nvPr>
            <p:ph idx="1" type="body"/>
          </p:nvPr>
        </p:nvSpPr>
        <p:spPr>
          <a:xfrm>
            <a:off x="193025" y="1167050"/>
            <a:ext cx="8520600" cy="54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2000"/>
              <a:t>Classification Report:</a:t>
            </a:r>
            <a:endParaRPr sz="20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0" name="Google Shape;260;p34"/>
          <p:cNvPicPr preferRelativeResize="0"/>
          <p:nvPr/>
        </p:nvPicPr>
        <p:blipFill>
          <a:blip r:embed="rId3">
            <a:alphaModFix/>
          </a:blip>
          <a:stretch>
            <a:fillRect/>
          </a:stretch>
        </p:blipFill>
        <p:spPr>
          <a:xfrm>
            <a:off x="434350" y="2698750"/>
            <a:ext cx="7823274" cy="2834850"/>
          </a:xfrm>
          <a:prstGeom prst="rect">
            <a:avLst/>
          </a:prstGeom>
          <a:noFill/>
          <a:ln>
            <a:noFill/>
          </a:ln>
        </p:spPr>
      </p:pic>
      <p:pic>
        <p:nvPicPr>
          <p:cNvPr id="261" name="Google Shape;261;p34">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262" name="Google Shape;262;p3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9" name="Google Shape;269;p35"/>
          <p:cNvPicPr preferRelativeResize="0"/>
          <p:nvPr/>
        </p:nvPicPr>
        <p:blipFill>
          <a:blip r:embed="rId3">
            <a:alphaModFix/>
          </a:blip>
          <a:stretch>
            <a:fillRect/>
          </a:stretch>
        </p:blipFill>
        <p:spPr>
          <a:xfrm>
            <a:off x="0" y="186806"/>
            <a:ext cx="9144000" cy="6484388"/>
          </a:xfrm>
          <a:prstGeom prst="rect">
            <a:avLst/>
          </a:prstGeom>
          <a:noFill/>
          <a:ln>
            <a:noFill/>
          </a:ln>
        </p:spPr>
      </p:pic>
      <p:pic>
        <p:nvPicPr>
          <p:cNvPr id="270" name="Google Shape;270;p35">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271" name="Google Shape;271;p3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Social Determinants and Risk Factors</a:t>
            </a:r>
            <a:endParaRPr/>
          </a:p>
        </p:txBody>
      </p:sp>
      <p:sp>
        <p:nvSpPr>
          <p:cNvPr id="277" name="Google Shape;277;p3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About 90 attributes of social data from Analytics IQ are available for over 34 million patients. Over 95,000 are COVID-19 patients.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 sz="2400"/>
              <a:t>We examined:</a:t>
            </a:r>
            <a:endParaRPr sz="2000"/>
          </a:p>
          <a:p>
            <a:pPr indent="-355600" lvl="0" marL="457200" rtl="0" algn="l">
              <a:spcBef>
                <a:spcPts val="1600"/>
              </a:spcBef>
              <a:spcAft>
                <a:spcPts val="0"/>
              </a:spcAft>
              <a:buSzPts val="2000"/>
              <a:buChar char="●"/>
            </a:pPr>
            <a:r>
              <a:rPr lang="en" sz="2000"/>
              <a:t>Impact of different demographics</a:t>
            </a:r>
            <a:endParaRPr sz="2000"/>
          </a:p>
          <a:p>
            <a:pPr indent="-355600" lvl="0" marL="457200" rtl="0" algn="l">
              <a:spcBef>
                <a:spcPts val="0"/>
              </a:spcBef>
              <a:spcAft>
                <a:spcPts val="0"/>
              </a:spcAft>
              <a:buSzPts val="2000"/>
              <a:buChar char="●"/>
            </a:pPr>
            <a:r>
              <a:rPr lang="en" sz="2000"/>
              <a:t>Behaviors as risk factors</a:t>
            </a:r>
            <a:endParaRPr sz="2000"/>
          </a:p>
          <a:p>
            <a:pPr indent="-355600" lvl="0" marL="457200" rtl="0" algn="l">
              <a:spcBef>
                <a:spcPts val="0"/>
              </a:spcBef>
              <a:spcAft>
                <a:spcPts val="0"/>
              </a:spcAft>
              <a:buSzPts val="2000"/>
              <a:buChar char="●"/>
            </a:pPr>
            <a:r>
              <a:rPr lang="en" sz="2000"/>
              <a:t>Predictors (likelihood) as risk factors</a:t>
            </a:r>
            <a:endParaRPr sz="2000"/>
          </a:p>
          <a:p>
            <a:pPr indent="0" lvl="0" marL="0" rtl="0" algn="l">
              <a:spcBef>
                <a:spcPts val="1600"/>
              </a:spcBef>
              <a:spcAft>
                <a:spcPts val="1600"/>
              </a:spcAft>
              <a:buNone/>
            </a:pPr>
            <a:r>
              <a:t/>
            </a:r>
            <a:endParaRPr/>
          </a:p>
        </p:txBody>
      </p:sp>
      <p:pic>
        <p:nvPicPr>
          <p:cNvPr id="278" name="Google Shape;278;p36"/>
          <p:cNvPicPr preferRelativeResize="0"/>
          <p:nvPr/>
        </p:nvPicPr>
        <p:blipFill>
          <a:blip r:embed="rId3">
            <a:alphaModFix/>
          </a:blip>
          <a:stretch>
            <a:fillRect/>
          </a:stretch>
        </p:blipFill>
        <p:spPr>
          <a:xfrm>
            <a:off x="5008025" y="2709575"/>
            <a:ext cx="4055001" cy="3872774"/>
          </a:xfrm>
          <a:prstGeom prst="rect">
            <a:avLst/>
          </a:prstGeom>
          <a:noFill/>
          <a:ln>
            <a:noFill/>
          </a:ln>
        </p:spPr>
      </p:pic>
      <p:pic>
        <p:nvPicPr>
          <p:cNvPr id="279" name="Google Shape;279;p36">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280" name="Google Shape;280;p3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Occupation*</a:t>
            </a:r>
            <a:endParaRPr/>
          </a:p>
        </p:txBody>
      </p:sp>
      <p:sp>
        <p:nvSpPr>
          <p:cNvPr id="286" name="Google Shape;286;p3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7" name="Google Shape;287;p37"/>
          <p:cNvPicPr preferRelativeResize="0"/>
          <p:nvPr/>
        </p:nvPicPr>
        <p:blipFill>
          <a:blip r:embed="rId3">
            <a:alphaModFix/>
          </a:blip>
          <a:stretch>
            <a:fillRect/>
          </a:stretch>
        </p:blipFill>
        <p:spPr>
          <a:xfrm>
            <a:off x="517075" y="1356875"/>
            <a:ext cx="8109849" cy="5501125"/>
          </a:xfrm>
          <a:prstGeom prst="rect">
            <a:avLst/>
          </a:prstGeom>
          <a:noFill/>
          <a:ln>
            <a:noFill/>
          </a:ln>
        </p:spPr>
      </p:pic>
      <p:pic>
        <p:nvPicPr>
          <p:cNvPr id="288" name="Google Shape;288;p37">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289" name="Google Shape;289;p3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 Occupations</a:t>
            </a:r>
            <a:endParaRPr/>
          </a:p>
        </p:txBody>
      </p:sp>
      <p:sp>
        <p:nvSpPr>
          <p:cNvPr id="295" name="Google Shape;295;p3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6" name="Google Shape;296;p38">
            <a:hlinkClick r:id="rId3"/>
          </p:cNvPr>
          <p:cNvPicPr preferRelativeResize="0"/>
          <p:nvPr/>
        </p:nvPicPr>
        <p:blipFill rotWithShape="1">
          <a:blip r:embed="rId4">
            <a:alphaModFix/>
          </a:blip>
          <a:srcRect b="0" l="0" r="0" t="18857"/>
          <a:stretch/>
        </p:blipFill>
        <p:spPr>
          <a:xfrm>
            <a:off x="3" y="6333300"/>
            <a:ext cx="646594" cy="524702"/>
          </a:xfrm>
          <a:prstGeom prst="rect">
            <a:avLst/>
          </a:prstGeom>
          <a:noFill/>
          <a:ln>
            <a:noFill/>
          </a:ln>
        </p:spPr>
      </p:pic>
      <p:pic>
        <p:nvPicPr>
          <p:cNvPr id="297" name="Google Shape;297;p38"/>
          <p:cNvPicPr preferRelativeResize="0"/>
          <p:nvPr/>
        </p:nvPicPr>
        <p:blipFill>
          <a:blip r:embed="rId5">
            <a:alphaModFix/>
          </a:blip>
          <a:stretch>
            <a:fillRect/>
          </a:stretch>
        </p:blipFill>
        <p:spPr>
          <a:xfrm>
            <a:off x="142875" y="1356875"/>
            <a:ext cx="8858250" cy="5865900"/>
          </a:xfrm>
          <a:prstGeom prst="rect">
            <a:avLst/>
          </a:prstGeom>
          <a:noFill/>
          <a:ln>
            <a:noFill/>
          </a:ln>
        </p:spPr>
      </p:pic>
      <p:sp>
        <p:nvSpPr>
          <p:cNvPr id="298" name="Google Shape;298;p3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Ethnicity</a:t>
            </a:r>
            <a:endParaRPr/>
          </a:p>
        </p:txBody>
      </p:sp>
      <p:sp>
        <p:nvSpPr>
          <p:cNvPr id="304" name="Google Shape;304;p3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39"/>
          <p:cNvPicPr preferRelativeResize="0"/>
          <p:nvPr/>
        </p:nvPicPr>
        <p:blipFill>
          <a:blip r:embed="rId3">
            <a:alphaModFix/>
          </a:blip>
          <a:stretch>
            <a:fillRect/>
          </a:stretch>
        </p:blipFill>
        <p:spPr>
          <a:xfrm>
            <a:off x="736975" y="1536625"/>
            <a:ext cx="7809350" cy="5058076"/>
          </a:xfrm>
          <a:prstGeom prst="rect">
            <a:avLst/>
          </a:prstGeom>
          <a:noFill/>
          <a:ln>
            <a:noFill/>
          </a:ln>
        </p:spPr>
      </p:pic>
      <p:pic>
        <p:nvPicPr>
          <p:cNvPr id="306" name="Google Shape;306;p39">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307" name="Google Shape;307;p3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Ethnicity</a:t>
            </a:r>
            <a:endParaRPr/>
          </a:p>
        </p:txBody>
      </p:sp>
      <p:sp>
        <p:nvSpPr>
          <p:cNvPr id="313" name="Google Shape;313;p4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4" name="Google Shape;314;p40"/>
          <p:cNvPicPr preferRelativeResize="0"/>
          <p:nvPr/>
        </p:nvPicPr>
        <p:blipFill>
          <a:blip r:embed="rId3">
            <a:alphaModFix/>
          </a:blip>
          <a:stretch>
            <a:fillRect/>
          </a:stretch>
        </p:blipFill>
        <p:spPr>
          <a:xfrm>
            <a:off x="391375" y="1536625"/>
            <a:ext cx="7539825" cy="5321374"/>
          </a:xfrm>
          <a:prstGeom prst="rect">
            <a:avLst/>
          </a:prstGeom>
          <a:noFill/>
          <a:ln>
            <a:noFill/>
          </a:ln>
        </p:spPr>
      </p:pic>
      <p:pic>
        <p:nvPicPr>
          <p:cNvPr id="315" name="Google Shape;315;p40">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316" name="Google Shape;316;p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Ethnicity</a:t>
            </a:r>
            <a:endParaRPr/>
          </a:p>
        </p:txBody>
      </p:sp>
      <p:sp>
        <p:nvSpPr>
          <p:cNvPr id="322" name="Google Shape;322;p4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3" name="Google Shape;323;p41"/>
          <p:cNvPicPr preferRelativeResize="0"/>
          <p:nvPr/>
        </p:nvPicPr>
        <p:blipFill>
          <a:blip r:embed="rId3">
            <a:alphaModFix/>
          </a:blip>
          <a:stretch>
            <a:fillRect/>
          </a:stretch>
        </p:blipFill>
        <p:spPr>
          <a:xfrm>
            <a:off x="381000" y="1356875"/>
            <a:ext cx="8381999" cy="5501125"/>
          </a:xfrm>
          <a:prstGeom prst="rect">
            <a:avLst/>
          </a:prstGeom>
          <a:noFill/>
          <a:ln>
            <a:noFill/>
          </a:ln>
        </p:spPr>
      </p:pic>
      <p:pic>
        <p:nvPicPr>
          <p:cNvPr id="324" name="Google Shape;324;p41">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325" name="Google Shape;325;p4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a:t>Topics</a:t>
            </a:r>
            <a:endParaRPr/>
          </a:p>
        </p:txBody>
      </p:sp>
      <p:sp>
        <p:nvSpPr>
          <p:cNvPr id="69" name="Google Shape;69;p1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406400" lvl="0" marL="3200400" rtl="0" algn="l">
              <a:spcBef>
                <a:spcPts val="0"/>
              </a:spcBef>
              <a:spcAft>
                <a:spcPts val="0"/>
              </a:spcAft>
              <a:buClr>
                <a:schemeClr val="dk1"/>
              </a:buClr>
              <a:buSzPts val="2800"/>
              <a:buChar char="●"/>
            </a:pPr>
            <a:r>
              <a:rPr lang="en" sz="2800">
                <a:solidFill>
                  <a:schemeClr val="dk1"/>
                </a:solidFill>
              </a:rPr>
              <a:t>About Us</a:t>
            </a:r>
            <a:endParaRPr sz="2800">
              <a:solidFill>
                <a:schemeClr val="dk1"/>
              </a:solidFill>
            </a:endParaRPr>
          </a:p>
          <a:p>
            <a:pPr indent="-406400" lvl="0" marL="3200400" rtl="0" algn="l">
              <a:spcBef>
                <a:spcPts val="0"/>
              </a:spcBef>
              <a:spcAft>
                <a:spcPts val="0"/>
              </a:spcAft>
              <a:buClr>
                <a:schemeClr val="dk1"/>
              </a:buClr>
              <a:buSzPts val="2800"/>
              <a:buChar char="●"/>
            </a:pPr>
            <a:r>
              <a:rPr lang="en" sz="2800">
                <a:solidFill>
                  <a:schemeClr val="dk1"/>
                </a:solidFill>
              </a:rPr>
              <a:t>Aims</a:t>
            </a:r>
            <a:endParaRPr sz="2800">
              <a:solidFill>
                <a:schemeClr val="dk1"/>
              </a:solidFill>
            </a:endParaRPr>
          </a:p>
          <a:p>
            <a:pPr indent="-406400" lvl="0" marL="3200400" rtl="0" algn="l">
              <a:spcBef>
                <a:spcPts val="0"/>
              </a:spcBef>
              <a:spcAft>
                <a:spcPts val="0"/>
              </a:spcAft>
              <a:buClr>
                <a:schemeClr val="dk1"/>
              </a:buClr>
              <a:buSzPts val="2800"/>
              <a:buChar char="●"/>
            </a:pPr>
            <a:r>
              <a:rPr lang="en" sz="2800">
                <a:solidFill>
                  <a:schemeClr val="dk1"/>
                </a:solidFill>
              </a:rPr>
              <a:t>Data </a:t>
            </a:r>
            <a:endParaRPr sz="2800">
              <a:solidFill>
                <a:schemeClr val="dk1"/>
              </a:solidFill>
            </a:endParaRPr>
          </a:p>
          <a:p>
            <a:pPr indent="-406400" lvl="0" marL="3200400" rtl="0" algn="l">
              <a:spcBef>
                <a:spcPts val="0"/>
              </a:spcBef>
              <a:spcAft>
                <a:spcPts val="0"/>
              </a:spcAft>
              <a:buClr>
                <a:schemeClr val="dk1"/>
              </a:buClr>
              <a:buSzPts val="2800"/>
              <a:buChar char="●"/>
            </a:pPr>
            <a:r>
              <a:rPr lang="en" sz="2800">
                <a:solidFill>
                  <a:schemeClr val="dk1"/>
                </a:solidFill>
              </a:rPr>
              <a:t>Approach</a:t>
            </a:r>
            <a:endParaRPr sz="2800">
              <a:solidFill>
                <a:schemeClr val="dk1"/>
              </a:solidFill>
            </a:endParaRPr>
          </a:p>
          <a:p>
            <a:pPr indent="-406400" lvl="0" marL="3200400" rtl="0" algn="l">
              <a:spcBef>
                <a:spcPts val="0"/>
              </a:spcBef>
              <a:spcAft>
                <a:spcPts val="0"/>
              </a:spcAft>
              <a:buClr>
                <a:schemeClr val="dk1"/>
              </a:buClr>
              <a:buSzPts val="2800"/>
              <a:buChar char="●"/>
            </a:pPr>
            <a:r>
              <a:rPr lang="en" sz="2800">
                <a:solidFill>
                  <a:schemeClr val="dk1"/>
                </a:solidFill>
              </a:rPr>
              <a:t>Early Findings</a:t>
            </a:r>
            <a:endParaRPr sz="2800">
              <a:solidFill>
                <a:schemeClr val="dk1"/>
              </a:solidFill>
            </a:endParaRPr>
          </a:p>
          <a:p>
            <a:pPr indent="-406400" lvl="0" marL="3200400" rtl="0" algn="l">
              <a:spcBef>
                <a:spcPts val="0"/>
              </a:spcBef>
              <a:spcAft>
                <a:spcPts val="0"/>
              </a:spcAft>
              <a:buClr>
                <a:schemeClr val="dk1"/>
              </a:buClr>
              <a:buSzPts val="2800"/>
              <a:buChar char="●"/>
            </a:pPr>
            <a:r>
              <a:rPr lang="en" sz="2800">
                <a:solidFill>
                  <a:schemeClr val="dk1"/>
                </a:solidFill>
              </a:rPr>
              <a:t>Future Work</a:t>
            </a:r>
            <a:endParaRPr sz="2800">
              <a:solidFill>
                <a:schemeClr val="dk1"/>
              </a:solidFill>
            </a:endParaRPr>
          </a:p>
          <a:p>
            <a:pPr indent="0" lvl="0" marL="1371600" rtl="0" algn="l">
              <a:spcBef>
                <a:spcPts val="1600"/>
              </a:spcBef>
              <a:spcAft>
                <a:spcPts val="1600"/>
              </a:spcAft>
              <a:buNone/>
            </a:pPr>
            <a:r>
              <a:t/>
            </a:r>
            <a:endParaRPr sz="3000"/>
          </a:p>
        </p:txBody>
      </p:sp>
      <p:pic>
        <p:nvPicPr>
          <p:cNvPr id="70" name="Google Shape;70;p15">
            <a:hlinkClick r:id="rId3"/>
          </p:cNvPr>
          <p:cNvPicPr preferRelativeResize="0"/>
          <p:nvPr/>
        </p:nvPicPr>
        <p:blipFill rotWithShape="1">
          <a:blip r:embed="rId4">
            <a:alphaModFix/>
          </a:blip>
          <a:srcRect b="0" l="0" r="0" t="18857"/>
          <a:stretch/>
        </p:blipFill>
        <p:spPr>
          <a:xfrm>
            <a:off x="3" y="6333300"/>
            <a:ext cx="646594" cy="524702"/>
          </a:xfrm>
          <a:prstGeom prst="rect">
            <a:avLst/>
          </a:prstGeom>
          <a:noFill/>
          <a:ln>
            <a:noFill/>
          </a:ln>
        </p:spPr>
      </p:pic>
      <p:sp>
        <p:nvSpPr>
          <p:cNvPr id="71" name="Google Shape;71;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Ethnicity</a:t>
            </a:r>
            <a:endParaRPr/>
          </a:p>
        </p:txBody>
      </p:sp>
      <p:sp>
        <p:nvSpPr>
          <p:cNvPr id="331" name="Google Shape;331;p4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2" name="Google Shape;332;p42"/>
          <p:cNvPicPr preferRelativeResize="0"/>
          <p:nvPr/>
        </p:nvPicPr>
        <p:blipFill>
          <a:blip r:embed="rId3">
            <a:alphaModFix/>
          </a:blip>
          <a:stretch>
            <a:fillRect/>
          </a:stretch>
        </p:blipFill>
        <p:spPr>
          <a:xfrm>
            <a:off x="381000" y="1356875"/>
            <a:ext cx="8381999" cy="5501125"/>
          </a:xfrm>
          <a:prstGeom prst="rect">
            <a:avLst/>
          </a:prstGeom>
          <a:noFill/>
          <a:ln>
            <a:noFill/>
          </a:ln>
        </p:spPr>
      </p:pic>
      <p:pic>
        <p:nvPicPr>
          <p:cNvPr id="333" name="Google Shape;333;p42">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334" name="Google Shape;334;p4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Assimilation into US Culture</a:t>
            </a:r>
            <a:endParaRPr/>
          </a:p>
        </p:txBody>
      </p:sp>
      <p:sp>
        <p:nvSpPr>
          <p:cNvPr id="340" name="Google Shape;340;p4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1" name="Google Shape;341;p43"/>
          <p:cNvPicPr preferRelativeResize="0"/>
          <p:nvPr/>
        </p:nvPicPr>
        <p:blipFill>
          <a:blip r:embed="rId3">
            <a:alphaModFix/>
          </a:blip>
          <a:stretch>
            <a:fillRect/>
          </a:stretch>
        </p:blipFill>
        <p:spPr>
          <a:xfrm>
            <a:off x="311700" y="1184200"/>
            <a:ext cx="8324850" cy="5149100"/>
          </a:xfrm>
          <a:prstGeom prst="rect">
            <a:avLst/>
          </a:prstGeom>
          <a:noFill/>
          <a:ln>
            <a:noFill/>
          </a:ln>
        </p:spPr>
      </p:pic>
      <p:pic>
        <p:nvPicPr>
          <p:cNvPr id="342" name="Google Shape;342;p43">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343" name="Google Shape;343;p43"/>
          <p:cNvSpPr txBox="1"/>
          <p:nvPr/>
        </p:nvSpPr>
        <p:spPr>
          <a:xfrm>
            <a:off x="1061700" y="6065525"/>
            <a:ext cx="7770600" cy="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Least likely                                                                                                          Most likely</a:t>
            </a:r>
            <a:endParaRPr/>
          </a:p>
        </p:txBody>
      </p:sp>
      <p:sp>
        <p:nvSpPr>
          <p:cNvPr id="344" name="Google Shape;344;p4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SDOH</a:t>
            </a:r>
            <a:endParaRPr/>
          </a:p>
        </p:txBody>
      </p:sp>
      <p:sp>
        <p:nvSpPr>
          <p:cNvPr id="350" name="Google Shape;350;p44"/>
          <p:cNvSpPr txBox="1"/>
          <p:nvPr>
            <p:ph idx="1" type="body"/>
          </p:nvPr>
        </p:nvSpPr>
        <p:spPr>
          <a:xfrm>
            <a:off x="311700" y="1536625"/>
            <a:ext cx="47631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M</a:t>
            </a:r>
            <a:r>
              <a:rPr lang="en" sz="1900"/>
              <a:t>any additional attributes available in the dataset: </a:t>
            </a:r>
            <a:endParaRPr sz="1900"/>
          </a:p>
          <a:p>
            <a:pPr indent="0" lvl="0" marL="0" rtl="0" algn="l">
              <a:spcBef>
                <a:spcPts val="1600"/>
              </a:spcBef>
              <a:spcAft>
                <a:spcPts val="0"/>
              </a:spcAft>
              <a:buNone/>
            </a:pPr>
            <a:r>
              <a:rPr lang="en" sz="1300"/>
              <a:t>BMI, Diet, Location, Profession, Access to Healthcare, Risky behavior, etc</a:t>
            </a:r>
            <a:endParaRPr sz="1900"/>
          </a:p>
          <a:p>
            <a:pPr indent="-349250" lvl="0" marL="457200" rtl="0" algn="l">
              <a:spcBef>
                <a:spcPts val="1600"/>
              </a:spcBef>
              <a:spcAft>
                <a:spcPts val="0"/>
              </a:spcAft>
              <a:buSzPts val="1900"/>
              <a:buChar char="●"/>
            </a:pPr>
            <a:r>
              <a:rPr lang="en" sz="1900"/>
              <a:t>Population Health study</a:t>
            </a:r>
            <a:endParaRPr sz="1900"/>
          </a:p>
          <a:p>
            <a:pPr indent="-349250" lvl="0" marL="457200" rtl="0" algn="l">
              <a:spcBef>
                <a:spcPts val="0"/>
              </a:spcBef>
              <a:spcAft>
                <a:spcPts val="0"/>
              </a:spcAft>
              <a:buSzPts val="1900"/>
              <a:buChar char="●"/>
            </a:pPr>
            <a:r>
              <a:rPr lang="en" sz="1900"/>
              <a:t>Predictive Models</a:t>
            </a:r>
            <a:endParaRPr sz="1900"/>
          </a:p>
          <a:p>
            <a:pPr indent="-349250" lvl="0" marL="457200" rtl="0" algn="l">
              <a:spcBef>
                <a:spcPts val="0"/>
              </a:spcBef>
              <a:spcAft>
                <a:spcPts val="0"/>
              </a:spcAft>
              <a:buSzPts val="1900"/>
              <a:buChar char="●"/>
            </a:pPr>
            <a:r>
              <a:rPr lang="en" sz="1900"/>
              <a:t>Personalized risk scoring </a:t>
            </a:r>
            <a:endParaRPr sz="1900"/>
          </a:p>
          <a:p>
            <a:pPr indent="0" lvl="0" marL="0" rtl="0" algn="l">
              <a:spcBef>
                <a:spcPts val="1600"/>
              </a:spcBef>
              <a:spcAft>
                <a:spcPts val="0"/>
              </a:spcAft>
              <a:buNone/>
            </a:pPr>
            <a:r>
              <a:rPr lang="en" sz="1900"/>
              <a:t> </a:t>
            </a:r>
            <a:endParaRPr sz="1900"/>
          </a:p>
          <a:p>
            <a:pPr indent="0" lvl="0" marL="0" rtl="0" algn="l">
              <a:spcBef>
                <a:spcPts val="1600"/>
              </a:spcBef>
              <a:spcAft>
                <a:spcPts val="1600"/>
              </a:spcAft>
              <a:buNone/>
            </a:pPr>
            <a:r>
              <a:t/>
            </a:r>
            <a:endParaRPr sz="1900"/>
          </a:p>
        </p:txBody>
      </p:sp>
      <p:pic>
        <p:nvPicPr>
          <p:cNvPr id="351" name="Google Shape;351;p44"/>
          <p:cNvPicPr preferRelativeResize="0"/>
          <p:nvPr/>
        </p:nvPicPr>
        <p:blipFill rotWithShape="1">
          <a:blip r:embed="rId3">
            <a:alphaModFix/>
          </a:blip>
          <a:srcRect b="3357" l="5066" r="13087" t="4161"/>
          <a:stretch/>
        </p:blipFill>
        <p:spPr>
          <a:xfrm>
            <a:off x="4369200" y="2226100"/>
            <a:ext cx="4573726" cy="4493425"/>
          </a:xfrm>
          <a:prstGeom prst="rect">
            <a:avLst/>
          </a:prstGeom>
          <a:noFill/>
          <a:ln>
            <a:noFill/>
          </a:ln>
        </p:spPr>
      </p:pic>
      <p:pic>
        <p:nvPicPr>
          <p:cNvPr id="352" name="Google Shape;352;p44">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353" name="Google Shape;353;p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Current Use Case</a:t>
            </a:r>
            <a:endParaRPr/>
          </a:p>
        </p:txBody>
      </p:sp>
      <p:sp>
        <p:nvSpPr>
          <p:cNvPr id="359" name="Google Shape;359;p45"/>
          <p:cNvSpPr txBox="1"/>
          <p:nvPr>
            <p:ph idx="1" type="body"/>
          </p:nvPr>
        </p:nvSpPr>
        <p:spPr>
          <a:xfrm>
            <a:off x="180725" y="1210450"/>
            <a:ext cx="8520600" cy="541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Improve model performance </a:t>
            </a:r>
            <a:endParaRPr sz="2100"/>
          </a:p>
          <a:p>
            <a:pPr indent="-336550" lvl="1" marL="914400" rtl="0" algn="l">
              <a:spcBef>
                <a:spcPts val="0"/>
              </a:spcBef>
              <a:spcAft>
                <a:spcPts val="0"/>
              </a:spcAft>
              <a:buSzPts val="1700"/>
              <a:buChar char="○"/>
            </a:pPr>
            <a:r>
              <a:rPr lang="en" sz="1700"/>
              <a:t>Add clinical concept embeddings </a:t>
            </a:r>
            <a:endParaRPr sz="1700"/>
          </a:p>
          <a:p>
            <a:pPr indent="-336550" lvl="1" marL="914400" rtl="0" algn="l">
              <a:spcBef>
                <a:spcPts val="0"/>
              </a:spcBef>
              <a:spcAft>
                <a:spcPts val="0"/>
              </a:spcAft>
              <a:buSzPts val="1700"/>
              <a:buChar char="○"/>
            </a:pPr>
            <a:r>
              <a:rPr lang="en" sz="1700"/>
              <a:t>Add temporal features (time sequence of clinical events)</a:t>
            </a:r>
            <a:endParaRPr sz="1700"/>
          </a:p>
          <a:p>
            <a:pPr indent="-336550" lvl="1" marL="914400" rtl="0" algn="l">
              <a:spcBef>
                <a:spcPts val="0"/>
              </a:spcBef>
              <a:spcAft>
                <a:spcPts val="0"/>
              </a:spcAft>
              <a:buSzPts val="1700"/>
              <a:buChar char="○"/>
            </a:pPr>
            <a:r>
              <a:rPr lang="en" sz="1700"/>
              <a:t>Other machine learning and (lighter weight) deep learning models</a:t>
            </a:r>
            <a:endParaRPr sz="1700"/>
          </a:p>
          <a:p>
            <a:pPr indent="-361950" lvl="0" marL="457200" rtl="0" algn="l">
              <a:spcBef>
                <a:spcPts val="0"/>
              </a:spcBef>
              <a:spcAft>
                <a:spcPts val="0"/>
              </a:spcAft>
              <a:buSzPts val="2100"/>
              <a:buChar char="●"/>
            </a:pPr>
            <a:r>
              <a:rPr lang="en" sz="2100"/>
              <a:t>Add more classification categories (other severe outcome types)</a:t>
            </a:r>
            <a:endParaRPr sz="2100"/>
          </a:p>
          <a:p>
            <a:pPr indent="-361950" lvl="0" marL="457200" rtl="0" algn="l">
              <a:spcBef>
                <a:spcPts val="0"/>
              </a:spcBef>
              <a:spcAft>
                <a:spcPts val="0"/>
              </a:spcAft>
              <a:buSzPts val="2100"/>
              <a:buChar char="●"/>
            </a:pPr>
            <a:r>
              <a:rPr lang="en" sz="2100"/>
              <a:t>Incorporate Electronic Health Record data for prediction</a:t>
            </a:r>
            <a:endParaRPr sz="2100"/>
          </a:p>
        </p:txBody>
      </p:sp>
      <p:pic>
        <p:nvPicPr>
          <p:cNvPr id="360" name="Google Shape;360;p45">
            <a:hlinkClick r:id="rId3"/>
          </p:cNvPr>
          <p:cNvPicPr preferRelativeResize="0"/>
          <p:nvPr/>
        </p:nvPicPr>
        <p:blipFill rotWithShape="1">
          <a:blip r:embed="rId4">
            <a:alphaModFix/>
          </a:blip>
          <a:srcRect b="0" l="0" r="0" t="18857"/>
          <a:stretch/>
        </p:blipFill>
        <p:spPr>
          <a:xfrm>
            <a:off x="3" y="6333300"/>
            <a:ext cx="646594" cy="524702"/>
          </a:xfrm>
          <a:prstGeom prst="rect">
            <a:avLst/>
          </a:prstGeom>
          <a:noFill/>
          <a:ln>
            <a:noFill/>
          </a:ln>
        </p:spPr>
      </p:pic>
      <p:sp>
        <p:nvSpPr>
          <p:cNvPr id="361" name="Google Shape;361;p4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Future Work: Population Health Dashboard  </a:t>
            </a:r>
            <a:endParaRPr sz="2600"/>
          </a:p>
        </p:txBody>
      </p:sp>
      <p:sp>
        <p:nvSpPr>
          <p:cNvPr id="367" name="Google Shape;367;p46"/>
          <p:cNvSpPr txBox="1"/>
          <p:nvPr>
            <p:ph idx="1" type="body"/>
          </p:nvPr>
        </p:nvSpPr>
        <p:spPr>
          <a:xfrm>
            <a:off x="180725" y="1210450"/>
            <a:ext cx="8520600" cy="5412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368" name="Google Shape;368;p46"/>
          <p:cNvPicPr preferRelativeResize="0"/>
          <p:nvPr/>
        </p:nvPicPr>
        <p:blipFill>
          <a:blip r:embed="rId3">
            <a:alphaModFix/>
          </a:blip>
          <a:stretch>
            <a:fillRect/>
          </a:stretch>
        </p:blipFill>
        <p:spPr>
          <a:xfrm>
            <a:off x="6334450" y="2609751"/>
            <a:ext cx="2686700" cy="2355000"/>
          </a:xfrm>
          <a:prstGeom prst="rect">
            <a:avLst/>
          </a:prstGeom>
          <a:noFill/>
          <a:ln>
            <a:noFill/>
          </a:ln>
        </p:spPr>
      </p:pic>
      <p:pic>
        <p:nvPicPr>
          <p:cNvPr id="369" name="Google Shape;369;p46"/>
          <p:cNvPicPr preferRelativeResize="0"/>
          <p:nvPr/>
        </p:nvPicPr>
        <p:blipFill>
          <a:blip r:embed="rId4">
            <a:alphaModFix/>
          </a:blip>
          <a:stretch>
            <a:fillRect/>
          </a:stretch>
        </p:blipFill>
        <p:spPr>
          <a:xfrm>
            <a:off x="387454" y="1760200"/>
            <a:ext cx="5895749" cy="4157100"/>
          </a:xfrm>
          <a:prstGeom prst="rect">
            <a:avLst/>
          </a:prstGeom>
          <a:noFill/>
          <a:ln>
            <a:noFill/>
          </a:ln>
        </p:spPr>
      </p:pic>
      <p:pic>
        <p:nvPicPr>
          <p:cNvPr id="370" name="Google Shape;370;p46">
            <a:hlinkClick r:id="rId5"/>
          </p:cNvPr>
          <p:cNvPicPr preferRelativeResize="0"/>
          <p:nvPr/>
        </p:nvPicPr>
        <p:blipFill rotWithShape="1">
          <a:blip r:embed="rId6">
            <a:alphaModFix/>
          </a:blip>
          <a:srcRect b="0" l="0" r="0" t="18857"/>
          <a:stretch/>
        </p:blipFill>
        <p:spPr>
          <a:xfrm>
            <a:off x="3" y="6333300"/>
            <a:ext cx="646594" cy="524702"/>
          </a:xfrm>
          <a:prstGeom prst="rect">
            <a:avLst/>
          </a:prstGeom>
          <a:noFill/>
          <a:ln>
            <a:noFill/>
          </a:ln>
        </p:spPr>
      </p:pic>
      <p:sp>
        <p:nvSpPr>
          <p:cNvPr id="371" name="Google Shape;371;p4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7"/>
          <p:cNvSpPr txBox="1"/>
          <p:nvPr>
            <p:ph type="title"/>
          </p:nvPr>
        </p:nvSpPr>
        <p:spPr>
          <a:xfrm>
            <a:off x="311700" y="593375"/>
            <a:ext cx="87753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Future Work: New Use Cases As the Pandemic Progresses</a:t>
            </a:r>
            <a:endParaRPr sz="2500"/>
          </a:p>
        </p:txBody>
      </p:sp>
      <p:sp>
        <p:nvSpPr>
          <p:cNvPr id="377" name="Google Shape;377;p47"/>
          <p:cNvSpPr txBox="1"/>
          <p:nvPr>
            <p:ph idx="1" type="body"/>
          </p:nvPr>
        </p:nvSpPr>
        <p:spPr>
          <a:xfrm>
            <a:off x="463825" y="1276875"/>
            <a:ext cx="4782600" cy="54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600"/>
          </a:p>
          <a:p>
            <a:pPr indent="-349250" lvl="0" marL="457200" rtl="0" algn="l">
              <a:spcBef>
                <a:spcPts val="1600"/>
              </a:spcBef>
              <a:spcAft>
                <a:spcPts val="0"/>
              </a:spcAft>
              <a:buSzPts val="1900"/>
              <a:buChar char="●"/>
            </a:pPr>
            <a:r>
              <a:rPr lang="en" sz="1900"/>
              <a:t>Drug and COVID-19 vaccine effectiveness and safety</a:t>
            </a:r>
            <a:endParaRPr sz="1900"/>
          </a:p>
          <a:p>
            <a:pPr indent="-349250" lvl="0" marL="457200" rtl="0" algn="l">
              <a:spcBef>
                <a:spcPts val="0"/>
              </a:spcBef>
              <a:spcAft>
                <a:spcPts val="0"/>
              </a:spcAft>
              <a:buSzPts val="1900"/>
              <a:buChar char="●"/>
            </a:pPr>
            <a:r>
              <a:rPr lang="en" sz="1900"/>
              <a:t>Identify clinical trial candidates</a:t>
            </a:r>
            <a:endParaRPr sz="1900"/>
          </a:p>
          <a:p>
            <a:pPr indent="-349250" lvl="0" marL="457200" rtl="0" algn="l">
              <a:spcBef>
                <a:spcPts val="0"/>
              </a:spcBef>
              <a:spcAft>
                <a:spcPts val="0"/>
              </a:spcAft>
              <a:buSzPts val="1900"/>
              <a:buChar char="●"/>
            </a:pPr>
            <a:r>
              <a:rPr lang="en" sz="1900"/>
              <a:t>Long term consequences of COVID-19</a:t>
            </a:r>
            <a:endParaRPr sz="1900"/>
          </a:p>
          <a:p>
            <a:pPr indent="-349250" lvl="1" marL="914400" rtl="0" algn="l">
              <a:spcBef>
                <a:spcPts val="0"/>
              </a:spcBef>
              <a:spcAft>
                <a:spcPts val="0"/>
              </a:spcAft>
              <a:buSzPts val="1900"/>
              <a:buChar char="○"/>
            </a:pPr>
            <a:r>
              <a:rPr lang="en" sz="1900"/>
              <a:t>Personal</a:t>
            </a:r>
            <a:endParaRPr sz="1900"/>
          </a:p>
          <a:p>
            <a:pPr indent="-349250" lvl="1" marL="914400" rtl="0" algn="l">
              <a:spcBef>
                <a:spcPts val="0"/>
              </a:spcBef>
              <a:spcAft>
                <a:spcPts val="0"/>
              </a:spcAft>
              <a:buSzPts val="1900"/>
              <a:buChar char="○"/>
            </a:pPr>
            <a:r>
              <a:rPr lang="en" sz="1900"/>
              <a:t>Societal</a:t>
            </a:r>
            <a:endParaRPr sz="1900"/>
          </a:p>
          <a:p>
            <a:pPr indent="-349250" lvl="1" marL="914400" rtl="0" algn="l">
              <a:spcBef>
                <a:spcPts val="0"/>
              </a:spcBef>
              <a:spcAft>
                <a:spcPts val="0"/>
              </a:spcAft>
              <a:buSzPts val="1900"/>
              <a:buChar char="○"/>
            </a:pPr>
            <a:r>
              <a:rPr lang="en" sz="1900"/>
              <a:t>Health</a:t>
            </a:r>
            <a:endParaRPr sz="1900"/>
          </a:p>
          <a:p>
            <a:pPr indent="-349250" lvl="1" marL="914400" rtl="0" algn="l">
              <a:spcBef>
                <a:spcPts val="0"/>
              </a:spcBef>
              <a:spcAft>
                <a:spcPts val="0"/>
              </a:spcAft>
              <a:buSzPts val="1900"/>
              <a:buChar char="○"/>
            </a:pPr>
            <a:r>
              <a:rPr lang="en" sz="1900"/>
              <a:t>Economical</a:t>
            </a:r>
            <a:endParaRPr sz="1900"/>
          </a:p>
        </p:txBody>
      </p:sp>
      <p:pic>
        <p:nvPicPr>
          <p:cNvPr id="378" name="Google Shape;378;p47"/>
          <p:cNvPicPr preferRelativeResize="0"/>
          <p:nvPr/>
        </p:nvPicPr>
        <p:blipFill>
          <a:blip r:embed="rId3">
            <a:alphaModFix/>
          </a:blip>
          <a:stretch>
            <a:fillRect/>
          </a:stretch>
        </p:blipFill>
        <p:spPr>
          <a:xfrm>
            <a:off x="4933850" y="2057300"/>
            <a:ext cx="3898450" cy="2663300"/>
          </a:xfrm>
          <a:prstGeom prst="rect">
            <a:avLst/>
          </a:prstGeom>
          <a:noFill/>
          <a:ln>
            <a:noFill/>
          </a:ln>
        </p:spPr>
      </p:pic>
      <p:pic>
        <p:nvPicPr>
          <p:cNvPr id="379" name="Google Shape;379;p47">
            <a:hlinkClick r:id="rId4"/>
          </p:cNvPr>
          <p:cNvPicPr preferRelativeResize="0"/>
          <p:nvPr/>
        </p:nvPicPr>
        <p:blipFill rotWithShape="1">
          <a:blip r:embed="rId5">
            <a:alphaModFix/>
          </a:blip>
          <a:srcRect b="0" l="0" r="0" t="18857"/>
          <a:stretch/>
        </p:blipFill>
        <p:spPr>
          <a:xfrm>
            <a:off x="3" y="6333300"/>
            <a:ext cx="646594" cy="524702"/>
          </a:xfrm>
          <a:prstGeom prst="rect">
            <a:avLst/>
          </a:prstGeom>
          <a:noFill/>
          <a:ln>
            <a:noFill/>
          </a:ln>
        </p:spPr>
      </p:pic>
      <p:sp>
        <p:nvSpPr>
          <p:cNvPr id="380" name="Google Shape;380;p4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48"/>
          <p:cNvSpPr txBox="1"/>
          <p:nvPr>
            <p:ph type="ctrTitle"/>
          </p:nvPr>
        </p:nvSpPr>
        <p:spPr>
          <a:xfrm>
            <a:off x="4105750" y="2712750"/>
            <a:ext cx="5606700" cy="143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3200">
              <a:solidFill>
                <a:schemeClr val="lt1"/>
              </a:solidFill>
            </a:endParaRPr>
          </a:p>
          <a:p>
            <a:pPr indent="0" lvl="0" marL="0" rtl="0" algn="l">
              <a:spcBef>
                <a:spcPts val="0"/>
              </a:spcBef>
              <a:spcAft>
                <a:spcPts val="0"/>
              </a:spcAft>
              <a:buNone/>
            </a:pPr>
            <a:r>
              <a:t/>
            </a:r>
            <a:endParaRPr b="1" sz="3200">
              <a:solidFill>
                <a:schemeClr val="lt1"/>
              </a:solidFill>
            </a:endParaRPr>
          </a:p>
          <a:p>
            <a:pPr indent="0" lvl="0" marL="0" rtl="0" algn="l">
              <a:spcBef>
                <a:spcPts val="0"/>
              </a:spcBef>
              <a:spcAft>
                <a:spcPts val="0"/>
              </a:spcAft>
              <a:buNone/>
            </a:pPr>
            <a:r>
              <a:t/>
            </a:r>
            <a:endParaRPr b="1" sz="3200">
              <a:solidFill>
                <a:srgbClr val="FF0000"/>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rPr b="1" lang="en" sz="2200">
                <a:solidFill>
                  <a:schemeClr val="lt1"/>
                </a:solidFill>
              </a:rPr>
              <a:t>Private AI</a:t>
            </a:r>
            <a:endParaRPr b="1" sz="2200">
              <a:solidFill>
                <a:schemeClr val="lt1"/>
              </a:solidFill>
            </a:endParaRPr>
          </a:p>
          <a:p>
            <a:pPr indent="0" lvl="0" marL="0" rtl="0" algn="l">
              <a:spcBef>
                <a:spcPts val="0"/>
              </a:spcBef>
              <a:spcAft>
                <a:spcPts val="0"/>
              </a:spcAft>
              <a:buNone/>
            </a:pPr>
            <a:r>
              <a:rPr b="1" lang="en" sz="2900">
                <a:solidFill>
                  <a:srgbClr val="FF0000"/>
                </a:solidFill>
              </a:rPr>
              <a:t>C</a:t>
            </a:r>
            <a:r>
              <a:rPr b="1" lang="en" sz="2900">
                <a:solidFill>
                  <a:schemeClr val="lt1"/>
                </a:solidFill>
              </a:rPr>
              <a:t>ollaborative </a:t>
            </a:r>
            <a:endParaRPr b="1" sz="2900">
              <a:solidFill>
                <a:schemeClr val="lt1"/>
              </a:solidFill>
            </a:endParaRPr>
          </a:p>
          <a:p>
            <a:pPr indent="0" lvl="0" marL="0" rtl="0" algn="l">
              <a:spcBef>
                <a:spcPts val="0"/>
              </a:spcBef>
              <a:spcAft>
                <a:spcPts val="0"/>
              </a:spcAft>
              <a:buNone/>
            </a:pPr>
            <a:r>
              <a:rPr b="1" lang="en" sz="2900">
                <a:solidFill>
                  <a:srgbClr val="FF0000"/>
                </a:solidFill>
              </a:rPr>
              <a:t>L</a:t>
            </a:r>
            <a:r>
              <a:rPr b="1" lang="en" sz="2900">
                <a:solidFill>
                  <a:schemeClr val="lt1"/>
                </a:solidFill>
              </a:rPr>
              <a:t>earning with  </a:t>
            </a:r>
            <a:endParaRPr b="1" sz="2900">
              <a:solidFill>
                <a:schemeClr val="lt1"/>
              </a:solidFill>
            </a:endParaRPr>
          </a:p>
          <a:p>
            <a:pPr indent="0" lvl="0" marL="0" rtl="0" algn="l">
              <a:spcBef>
                <a:spcPts val="0"/>
              </a:spcBef>
              <a:spcAft>
                <a:spcPts val="0"/>
              </a:spcAft>
              <a:buNone/>
            </a:pPr>
            <a:r>
              <a:rPr b="1" lang="en" sz="2900">
                <a:solidFill>
                  <a:srgbClr val="FF0000"/>
                </a:solidFill>
              </a:rPr>
              <a:t>O</a:t>
            </a:r>
            <a:r>
              <a:rPr b="1" lang="en" sz="2900">
                <a:solidFill>
                  <a:schemeClr val="lt1"/>
                </a:solidFill>
              </a:rPr>
              <a:t>bfuscation</a:t>
            </a:r>
            <a:endParaRPr b="1" sz="2900">
              <a:solidFill>
                <a:schemeClr val="lt1"/>
              </a:solidFill>
            </a:endParaRPr>
          </a:p>
          <a:p>
            <a:pPr indent="0" lvl="0" marL="0" rtl="0" algn="l">
              <a:spcBef>
                <a:spcPts val="0"/>
              </a:spcBef>
              <a:spcAft>
                <a:spcPts val="0"/>
              </a:spcAft>
              <a:buNone/>
            </a:pPr>
            <a:r>
              <a:rPr b="1" lang="en" sz="2900">
                <a:solidFill>
                  <a:srgbClr val="FF0000"/>
                </a:solidFill>
              </a:rPr>
              <a:t>A</a:t>
            </a:r>
            <a:r>
              <a:rPr b="1" lang="en" sz="2900">
                <a:solidFill>
                  <a:schemeClr val="lt1"/>
                </a:solidFill>
              </a:rPr>
              <a:t>ggregation &amp;</a:t>
            </a:r>
            <a:endParaRPr b="1" sz="2900">
              <a:solidFill>
                <a:schemeClr val="lt1"/>
              </a:solidFill>
            </a:endParaRPr>
          </a:p>
          <a:p>
            <a:pPr indent="0" lvl="0" marL="0" rtl="0" algn="l">
              <a:spcBef>
                <a:spcPts val="0"/>
              </a:spcBef>
              <a:spcAft>
                <a:spcPts val="0"/>
              </a:spcAft>
              <a:buNone/>
            </a:pPr>
            <a:r>
              <a:rPr b="1" lang="en" sz="2900">
                <a:solidFill>
                  <a:srgbClr val="FF0000"/>
                </a:solidFill>
              </a:rPr>
              <a:t>K</a:t>
            </a:r>
            <a:r>
              <a:rPr b="1" lang="en" sz="2900">
                <a:solidFill>
                  <a:schemeClr val="lt1"/>
                </a:solidFill>
              </a:rPr>
              <a:t>nowledge Transfer </a:t>
            </a:r>
            <a:endParaRPr b="1">
              <a:solidFill>
                <a:schemeClr val="lt1"/>
              </a:solidFill>
            </a:endParaRPr>
          </a:p>
        </p:txBody>
      </p:sp>
      <p:sp>
        <p:nvSpPr>
          <p:cNvPr id="386" name="Google Shape;386;p48"/>
          <p:cNvSpPr txBox="1"/>
          <p:nvPr>
            <p:ph idx="1" type="subTitle"/>
          </p:nvPr>
        </p:nvSpPr>
        <p:spPr>
          <a:xfrm>
            <a:off x="4105750" y="5157325"/>
            <a:ext cx="6491400" cy="25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Changrong Ji</a:t>
            </a:r>
            <a:endParaRPr sz="1400">
              <a:solidFill>
                <a:schemeClr val="lt1"/>
              </a:solidFill>
            </a:endParaRPr>
          </a:p>
          <a:p>
            <a:pPr indent="0" lvl="0" marL="0" rtl="0" algn="l">
              <a:spcBef>
                <a:spcPts val="0"/>
              </a:spcBef>
              <a:spcAft>
                <a:spcPts val="0"/>
              </a:spcAft>
              <a:buNone/>
            </a:pPr>
            <a:r>
              <a:rPr lang="en" sz="1400">
                <a:solidFill>
                  <a:schemeClr val="lt1"/>
                </a:solidFill>
              </a:rPr>
              <a:t>David Patton, PhD</a:t>
            </a:r>
            <a:endParaRPr sz="1400">
              <a:solidFill>
                <a:schemeClr val="lt1"/>
              </a:solidFill>
            </a:endParaRPr>
          </a:p>
          <a:p>
            <a:pPr indent="0" lvl="0" marL="0" rtl="0" algn="l">
              <a:spcBef>
                <a:spcPts val="0"/>
              </a:spcBef>
              <a:spcAft>
                <a:spcPts val="0"/>
              </a:spcAft>
              <a:buNone/>
            </a:pPr>
            <a:r>
              <a:rPr lang="en" sz="1400">
                <a:solidFill>
                  <a:schemeClr val="lt1"/>
                </a:solidFill>
              </a:rPr>
              <a:t>Vance Degen</a:t>
            </a:r>
            <a:endParaRPr sz="1400">
              <a:solidFill>
                <a:schemeClr val="lt1"/>
              </a:solidFill>
            </a:endParaRPr>
          </a:p>
          <a:p>
            <a:pPr indent="0" lvl="0" marL="0" rtl="0" algn="l">
              <a:spcBef>
                <a:spcPts val="0"/>
              </a:spcBef>
              <a:spcAft>
                <a:spcPts val="0"/>
              </a:spcAft>
              <a:buNone/>
            </a:pPr>
            <a:r>
              <a:rPr lang="en" sz="1400">
                <a:solidFill>
                  <a:schemeClr val="lt1"/>
                </a:solidFill>
              </a:rPr>
              <a:t>Ben Carroll</a:t>
            </a:r>
            <a:endParaRPr sz="1400">
              <a:solidFill>
                <a:schemeClr val="lt1"/>
              </a:solidFill>
            </a:endParaRPr>
          </a:p>
          <a:p>
            <a:pPr indent="0" lvl="0" marL="0" rtl="0" algn="l">
              <a:spcBef>
                <a:spcPts val="0"/>
              </a:spcBef>
              <a:spcAft>
                <a:spcPts val="0"/>
              </a:spcAft>
              <a:buNone/>
            </a:pPr>
            <a:r>
              <a:rPr lang="en" sz="1400">
                <a:solidFill>
                  <a:schemeClr val="lt1"/>
                </a:solidFill>
              </a:rPr>
              <a:t>Greg Ewing, JD</a:t>
            </a:r>
            <a:endParaRPr sz="1400">
              <a:solidFill>
                <a:schemeClr val="lt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rPr b="1" lang="en" sz="1400" u="sng">
                <a:solidFill>
                  <a:schemeClr val="hlink"/>
                </a:solidFill>
                <a:hlinkClick r:id="rId4"/>
              </a:rPr>
              <a:t>A3.AI</a:t>
            </a:r>
            <a:endParaRPr b="1" sz="1400">
              <a:solidFill>
                <a:schemeClr val="lt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 sz="1800">
                <a:solidFill>
                  <a:schemeClr val="lt1"/>
                </a:solidFill>
              </a:rPr>
              <a:t> </a:t>
            </a:r>
            <a:endParaRPr sz="18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9"/>
          <p:cNvSpPr txBox="1"/>
          <p:nvPr>
            <p:ph type="title"/>
          </p:nvPr>
        </p:nvSpPr>
        <p:spPr>
          <a:xfrm>
            <a:off x="311700" y="288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&amp; Healthcare AI Challenges</a:t>
            </a:r>
            <a:endParaRPr/>
          </a:p>
        </p:txBody>
      </p:sp>
      <p:sp>
        <p:nvSpPr>
          <p:cNvPr id="392" name="Google Shape;392;p49"/>
          <p:cNvSpPr txBox="1"/>
          <p:nvPr>
            <p:ph idx="1" type="body"/>
          </p:nvPr>
        </p:nvSpPr>
        <p:spPr>
          <a:xfrm>
            <a:off x="311700" y="1536625"/>
            <a:ext cx="86391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Advanced analytics relies on data, often curated from multiple sources.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 sharing and usage have a complex web of trust with multiple parties: data owners, analytics solutions providers and users.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Aggregating data and building models centrally raise concerns in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privacy and security,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single point of failure,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intellectual property and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misaligned incentives on the usage and value of of the combined data and models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CLOAK is a platform and toolkit that is under development to address some key challenges in collaborative privacy preserving machine learning.</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914400" rtl="0" algn="l">
              <a:spcBef>
                <a:spcPts val="1600"/>
              </a:spcBef>
              <a:spcAft>
                <a:spcPts val="0"/>
              </a:spcAft>
              <a:buNone/>
            </a:pPr>
            <a:br>
              <a:rPr lang="en" sz="1600">
                <a:solidFill>
                  <a:schemeClr val="dk1"/>
                </a:solidFill>
              </a:rPr>
            </a:br>
            <a:br>
              <a:rPr lang="en" sz="1200">
                <a:solidFill>
                  <a:schemeClr val="dk1"/>
                </a:solidFill>
              </a:rPr>
            </a:br>
            <a:r>
              <a:rPr lang="en" sz="1200">
                <a:solidFill>
                  <a:schemeClr val="dk1"/>
                </a:solidFill>
              </a:rPr>
              <a:t> 							</a:t>
            </a:r>
            <a:endParaRPr sz="1200">
              <a:solidFill>
                <a:schemeClr val="dk1"/>
              </a:solidFill>
            </a:endParaRPr>
          </a:p>
          <a:p>
            <a:pPr indent="0" lvl="0" marL="0" rtl="0" algn="l">
              <a:spcBef>
                <a:spcPts val="160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1600"/>
              </a:spcBef>
              <a:spcAft>
                <a:spcPts val="0"/>
              </a:spcAft>
              <a:buNone/>
            </a:pPr>
            <a:r>
              <a:rPr lang="en" sz="1100">
                <a:solidFill>
                  <a:schemeClr val="dk1"/>
                </a:solidFill>
              </a:rPr>
              <a:t>			</a:t>
            </a:r>
            <a:endParaRPr sz="1100">
              <a:solidFill>
                <a:schemeClr val="dk1"/>
              </a:solidFill>
            </a:endParaRPr>
          </a:p>
          <a:p>
            <a:pPr indent="0" lvl="0" marL="0" rtl="0" algn="l">
              <a:spcBef>
                <a:spcPts val="1600"/>
              </a:spcBef>
              <a:spcAft>
                <a:spcPts val="0"/>
              </a:spcAft>
              <a:buNone/>
            </a:pPr>
            <a:r>
              <a:rPr lang="en" sz="1100">
                <a:solidFill>
                  <a:schemeClr val="dk1"/>
                </a:solidFill>
              </a:rPr>
              <a:t>		</a:t>
            </a:r>
            <a:endParaRPr sz="1100">
              <a:solidFill>
                <a:schemeClr val="dk1"/>
              </a:solidFill>
            </a:endParaRPr>
          </a:p>
          <a:p>
            <a:pPr indent="0" lvl="0" marL="0" rtl="0" algn="l">
              <a:spcBef>
                <a:spcPts val="1600"/>
              </a:spcBef>
              <a:spcAft>
                <a:spcPts val="1600"/>
              </a:spcAft>
              <a:buNone/>
            </a:pPr>
            <a:r>
              <a:t/>
            </a:r>
            <a:endParaRPr/>
          </a:p>
        </p:txBody>
      </p:sp>
      <p:sp>
        <p:nvSpPr>
          <p:cNvPr id="393" name="Google Shape;393;p4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4" name="Google Shape;394;p49">
            <a:hlinkClick r:id="rId3"/>
          </p:cNvPr>
          <p:cNvPicPr preferRelativeResize="0"/>
          <p:nvPr/>
        </p:nvPicPr>
        <p:blipFill rotWithShape="1">
          <a:blip r:embed="rId4">
            <a:alphaModFix/>
          </a:blip>
          <a:srcRect b="0" l="0" r="0" t="18857"/>
          <a:stretch/>
        </p:blipFill>
        <p:spPr>
          <a:xfrm>
            <a:off x="3" y="6333300"/>
            <a:ext cx="646594" cy="5247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80975" y="5568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CLOAK PLATFORM (work in progress)</a:t>
            </a:r>
            <a:endParaRPr b="1"/>
          </a:p>
        </p:txBody>
      </p:sp>
      <p:sp>
        <p:nvSpPr>
          <p:cNvPr id="400" name="Google Shape;400;p50"/>
          <p:cNvSpPr txBox="1"/>
          <p:nvPr>
            <p:ph idx="4294967295" type="ctrTitle"/>
          </p:nvPr>
        </p:nvSpPr>
        <p:spPr>
          <a:xfrm>
            <a:off x="3314100" y="5992575"/>
            <a:ext cx="2515800" cy="333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Copyright © 2020 Changrong Ji</a:t>
            </a:r>
            <a:endParaRPr sz="1200">
              <a:solidFill>
                <a:srgbClr val="666666"/>
              </a:solidFill>
            </a:endParaRPr>
          </a:p>
        </p:txBody>
      </p:sp>
      <p:pic>
        <p:nvPicPr>
          <p:cNvPr id="401" name="Google Shape;401;p50"/>
          <p:cNvPicPr preferRelativeResize="0"/>
          <p:nvPr/>
        </p:nvPicPr>
        <p:blipFill>
          <a:blip r:embed="rId3">
            <a:alphaModFix/>
          </a:blip>
          <a:stretch>
            <a:fillRect/>
          </a:stretch>
        </p:blipFill>
        <p:spPr>
          <a:xfrm>
            <a:off x="1641125" y="1522092"/>
            <a:ext cx="5765577" cy="436745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1"/>
          <p:cNvPicPr preferRelativeResize="0"/>
          <p:nvPr/>
        </p:nvPicPr>
        <p:blipFill>
          <a:blip r:embed="rId3">
            <a:alphaModFix/>
          </a:blip>
          <a:stretch>
            <a:fillRect/>
          </a:stretch>
        </p:blipFill>
        <p:spPr>
          <a:xfrm>
            <a:off x="2085712" y="1300775"/>
            <a:ext cx="4755700" cy="4254150"/>
          </a:xfrm>
          <a:prstGeom prst="rect">
            <a:avLst/>
          </a:prstGeom>
          <a:noFill/>
          <a:ln>
            <a:noFill/>
          </a:ln>
        </p:spPr>
      </p:pic>
      <p:pic>
        <p:nvPicPr>
          <p:cNvPr id="407" name="Google Shape;407;p51"/>
          <p:cNvPicPr preferRelativeResize="0"/>
          <p:nvPr/>
        </p:nvPicPr>
        <p:blipFill>
          <a:blip r:embed="rId4">
            <a:alphaModFix/>
          </a:blip>
          <a:stretch>
            <a:fillRect/>
          </a:stretch>
        </p:blipFill>
        <p:spPr>
          <a:xfrm>
            <a:off x="861150" y="4079273"/>
            <a:ext cx="809050" cy="862077"/>
          </a:xfrm>
          <a:prstGeom prst="rect">
            <a:avLst/>
          </a:prstGeom>
          <a:noFill/>
          <a:ln>
            <a:noFill/>
          </a:ln>
        </p:spPr>
      </p:pic>
      <p:pic>
        <p:nvPicPr>
          <p:cNvPr id="408" name="Google Shape;408;p51"/>
          <p:cNvPicPr preferRelativeResize="0"/>
          <p:nvPr/>
        </p:nvPicPr>
        <p:blipFill>
          <a:blip r:embed="rId5">
            <a:alphaModFix/>
          </a:blip>
          <a:stretch>
            <a:fillRect/>
          </a:stretch>
        </p:blipFill>
        <p:spPr>
          <a:xfrm>
            <a:off x="861150" y="2198527"/>
            <a:ext cx="835325" cy="886522"/>
          </a:xfrm>
          <a:prstGeom prst="rect">
            <a:avLst/>
          </a:prstGeom>
          <a:noFill/>
          <a:ln>
            <a:noFill/>
          </a:ln>
        </p:spPr>
      </p:pic>
      <p:pic>
        <p:nvPicPr>
          <p:cNvPr id="409" name="Google Shape;409;p51"/>
          <p:cNvPicPr preferRelativeResize="0"/>
          <p:nvPr/>
        </p:nvPicPr>
        <p:blipFill>
          <a:blip r:embed="rId6">
            <a:alphaModFix/>
          </a:blip>
          <a:stretch>
            <a:fillRect/>
          </a:stretch>
        </p:blipFill>
        <p:spPr>
          <a:xfrm>
            <a:off x="7256925" y="4067275"/>
            <a:ext cx="720226" cy="739906"/>
          </a:xfrm>
          <a:prstGeom prst="rect">
            <a:avLst/>
          </a:prstGeom>
          <a:noFill/>
          <a:ln>
            <a:noFill/>
          </a:ln>
        </p:spPr>
      </p:pic>
      <p:sp>
        <p:nvSpPr>
          <p:cNvPr id="410" name="Google Shape;410;p51"/>
          <p:cNvSpPr txBox="1"/>
          <p:nvPr>
            <p:ph type="title"/>
          </p:nvPr>
        </p:nvSpPr>
        <p:spPr>
          <a:xfrm>
            <a:off x="80975" y="5568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ANALYST</a:t>
            </a:r>
            <a:endParaRPr b="1"/>
          </a:p>
        </p:txBody>
      </p:sp>
      <p:sp>
        <p:nvSpPr>
          <p:cNvPr id="411" name="Google Shape;411;p51"/>
          <p:cNvSpPr txBox="1"/>
          <p:nvPr>
            <p:ph type="title"/>
          </p:nvPr>
        </p:nvSpPr>
        <p:spPr>
          <a:xfrm>
            <a:off x="3899563" y="4304763"/>
            <a:ext cx="1128000" cy="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DATA</a:t>
            </a:r>
            <a:endParaRPr b="1" sz="1600"/>
          </a:p>
        </p:txBody>
      </p:sp>
      <p:sp>
        <p:nvSpPr>
          <p:cNvPr id="412" name="Google Shape;412;p51"/>
          <p:cNvSpPr txBox="1"/>
          <p:nvPr>
            <p:ph type="title"/>
          </p:nvPr>
        </p:nvSpPr>
        <p:spPr>
          <a:xfrm>
            <a:off x="4270100" y="2237350"/>
            <a:ext cx="1398600" cy="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THREATS</a:t>
            </a:r>
            <a:endParaRPr b="1" sz="1600"/>
          </a:p>
        </p:txBody>
      </p:sp>
      <p:sp>
        <p:nvSpPr>
          <p:cNvPr id="413" name="Google Shape;413;p51"/>
          <p:cNvSpPr txBox="1"/>
          <p:nvPr>
            <p:ph type="title"/>
          </p:nvPr>
        </p:nvSpPr>
        <p:spPr>
          <a:xfrm>
            <a:off x="5155775" y="3535400"/>
            <a:ext cx="1398600" cy="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TRUST</a:t>
            </a:r>
            <a:endParaRPr b="1" sz="1600"/>
          </a:p>
        </p:txBody>
      </p:sp>
      <p:sp>
        <p:nvSpPr>
          <p:cNvPr id="414" name="Google Shape;414;p51"/>
          <p:cNvSpPr txBox="1"/>
          <p:nvPr>
            <p:ph type="title"/>
          </p:nvPr>
        </p:nvSpPr>
        <p:spPr>
          <a:xfrm>
            <a:off x="2820077" y="3085050"/>
            <a:ext cx="1232100" cy="3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COMPUTE</a:t>
            </a:r>
            <a:endParaRPr b="1" sz="1600"/>
          </a:p>
        </p:txBody>
      </p:sp>
      <p:sp>
        <p:nvSpPr>
          <p:cNvPr id="415" name="Google Shape;415;p51"/>
          <p:cNvSpPr txBox="1"/>
          <p:nvPr>
            <p:ph idx="4294967295" type="ctrTitle"/>
          </p:nvPr>
        </p:nvSpPr>
        <p:spPr>
          <a:xfrm>
            <a:off x="3314100" y="5992575"/>
            <a:ext cx="2515800" cy="333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Copyright © 2020 Changrong Ji</a:t>
            </a:r>
            <a:endParaRPr sz="1200">
              <a:solidFill>
                <a:srgbClr val="666666"/>
              </a:solidFill>
            </a:endParaRPr>
          </a:p>
        </p:txBody>
      </p:sp>
      <p:pic>
        <p:nvPicPr>
          <p:cNvPr id="416" name="Google Shape;416;p51"/>
          <p:cNvPicPr preferRelativeResize="0"/>
          <p:nvPr/>
        </p:nvPicPr>
        <p:blipFill>
          <a:blip r:embed="rId7">
            <a:alphaModFix/>
          </a:blip>
          <a:stretch>
            <a:fillRect/>
          </a:stretch>
        </p:blipFill>
        <p:spPr>
          <a:xfrm>
            <a:off x="7230658" y="2264714"/>
            <a:ext cx="720219" cy="858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1646825" y="199513"/>
            <a:ext cx="7731300" cy="891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3000">
                <a:highlight>
                  <a:srgbClr val="FFFFFF"/>
                </a:highlight>
                <a:latin typeface="Lato"/>
                <a:ea typeface="Lato"/>
                <a:cs typeface="Lato"/>
                <a:sym typeface="Lato"/>
              </a:rPr>
              <a:t>Nonprofit Applied R&amp;D</a:t>
            </a:r>
            <a:endParaRPr b="1" sz="3000">
              <a:highlight>
                <a:srgbClr val="FFFFFF"/>
              </a:highlight>
              <a:latin typeface="Lato"/>
              <a:ea typeface="Lato"/>
              <a:cs typeface="Lato"/>
              <a:sym typeface="Lato"/>
            </a:endParaRPr>
          </a:p>
          <a:p>
            <a:pPr indent="0" lvl="0" marL="0" rtl="0" algn="l">
              <a:spcBef>
                <a:spcPts val="0"/>
              </a:spcBef>
              <a:spcAft>
                <a:spcPts val="0"/>
              </a:spcAft>
              <a:buNone/>
            </a:pPr>
            <a:r>
              <a:t/>
            </a:r>
            <a:endParaRPr b="1" sz="3900">
              <a:highlight>
                <a:srgbClr val="FFFFFF"/>
              </a:highlight>
              <a:latin typeface="Lato"/>
              <a:ea typeface="Lato"/>
              <a:cs typeface="Lato"/>
              <a:sym typeface="Lato"/>
            </a:endParaRPr>
          </a:p>
          <a:p>
            <a:pPr indent="0" lvl="0" marL="0" rtl="0" algn="ctr">
              <a:spcBef>
                <a:spcPts val="0"/>
              </a:spcBef>
              <a:spcAft>
                <a:spcPts val="0"/>
              </a:spcAft>
              <a:buNone/>
            </a:pPr>
            <a:r>
              <a:t/>
            </a:r>
            <a:endParaRPr sz="2600">
              <a:highlight>
                <a:srgbClr val="FFFFFF"/>
              </a:highlight>
              <a:latin typeface="Lato"/>
              <a:ea typeface="Lato"/>
              <a:cs typeface="Lato"/>
              <a:sym typeface="Lato"/>
            </a:endParaRPr>
          </a:p>
        </p:txBody>
      </p:sp>
      <p:sp>
        <p:nvSpPr>
          <p:cNvPr id="77" name="Google Shape;77;p16"/>
          <p:cNvSpPr txBox="1"/>
          <p:nvPr/>
        </p:nvSpPr>
        <p:spPr>
          <a:xfrm>
            <a:off x="5782375" y="1989425"/>
            <a:ext cx="2837700" cy="3082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highlight>
                <a:srgbClr val="FFFFFF"/>
              </a:highlight>
              <a:latin typeface="Lato"/>
              <a:ea typeface="Lato"/>
              <a:cs typeface="Lato"/>
              <a:sym typeface="Lato"/>
            </a:endParaRPr>
          </a:p>
          <a:p>
            <a:pPr indent="0" lvl="0" marL="0" rtl="0" algn="l">
              <a:spcBef>
                <a:spcPts val="0"/>
              </a:spcBef>
              <a:spcAft>
                <a:spcPts val="0"/>
              </a:spcAft>
              <a:buNone/>
            </a:pPr>
            <a:r>
              <a:rPr lang="en" sz="1900">
                <a:highlight>
                  <a:srgbClr val="FFFFFF"/>
                </a:highlight>
                <a:latin typeface="Lato"/>
                <a:ea typeface="Lato"/>
                <a:cs typeface="Lato"/>
                <a:sym typeface="Lato"/>
              </a:rPr>
              <a:t>We are: </a:t>
            </a:r>
            <a:endParaRPr sz="1900">
              <a:highlight>
                <a:srgbClr val="FFFFFF"/>
              </a:highlight>
              <a:latin typeface="Lato"/>
              <a:ea typeface="Lato"/>
              <a:cs typeface="Lato"/>
              <a:sym typeface="Lato"/>
            </a:endParaRPr>
          </a:p>
          <a:p>
            <a:pPr indent="0" lvl="0" marL="0" rtl="0" algn="l">
              <a:spcBef>
                <a:spcPts val="0"/>
              </a:spcBef>
              <a:spcAft>
                <a:spcPts val="0"/>
              </a:spcAft>
              <a:buNone/>
            </a:pPr>
            <a:r>
              <a:t/>
            </a:r>
            <a:endParaRPr sz="1900">
              <a:highlight>
                <a:srgbClr val="FFFFFF"/>
              </a:highlight>
              <a:latin typeface="Lato"/>
              <a:ea typeface="Lato"/>
              <a:cs typeface="Lato"/>
              <a:sym typeface="Lato"/>
            </a:endParaRPr>
          </a:p>
          <a:p>
            <a:pPr indent="0" lvl="0" marL="0" rtl="0" algn="l">
              <a:spcBef>
                <a:spcPts val="0"/>
              </a:spcBef>
              <a:spcAft>
                <a:spcPts val="0"/>
              </a:spcAft>
              <a:buNone/>
            </a:pPr>
            <a:r>
              <a:rPr lang="en" sz="1700">
                <a:highlight>
                  <a:srgbClr val="FFFFFF"/>
                </a:highlight>
                <a:latin typeface="Lato"/>
                <a:ea typeface="Lato"/>
                <a:cs typeface="Lato"/>
                <a:sym typeface="Lato"/>
              </a:rPr>
              <a:t>Data Scientists</a:t>
            </a:r>
            <a:endParaRPr sz="1700">
              <a:highlight>
                <a:srgbClr val="FFFFFF"/>
              </a:highlight>
              <a:latin typeface="Lato"/>
              <a:ea typeface="Lato"/>
              <a:cs typeface="Lato"/>
              <a:sym typeface="Lato"/>
            </a:endParaRPr>
          </a:p>
          <a:p>
            <a:pPr indent="0" lvl="0" marL="0" rtl="0" algn="l">
              <a:spcBef>
                <a:spcPts val="0"/>
              </a:spcBef>
              <a:spcAft>
                <a:spcPts val="0"/>
              </a:spcAft>
              <a:buNone/>
            </a:pPr>
            <a:r>
              <a:rPr lang="en" sz="1700">
                <a:solidFill>
                  <a:schemeClr val="dk1"/>
                </a:solidFill>
                <a:highlight>
                  <a:schemeClr val="lt1"/>
                </a:highlight>
                <a:latin typeface="Lato"/>
                <a:ea typeface="Lato"/>
                <a:cs typeface="Lato"/>
                <a:sym typeface="Lato"/>
              </a:rPr>
              <a:t>Physicians</a:t>
            </a:r>
            <a:endParaRPr sz="1700">
              <a:solidFill>
                <a:schemeClr val="dk1"/>
              </a:solidFill>
              <a:highlight>
                <a:schemeClr val="lt1"/>
              </a:highlight>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700">
                <a:solidFill>
                  <a:schemeClr val="dk1"/>
                </a:solidFill>
                <a:highlight>
                  <a:schemeClr val="lt1"/>
                </a:highlight>
                <a:latin typeface="Lato"/>
                <a:ea typeface="Lato"/>
                <a:cs typeface="Lato"/>
                <a:sym typeface="Lato"/>
              </a:rPr>
              <a:t>Engineers</a:t>
            </a:r>
            <a:endParaRPr sz="1700">
              <a:solidFill>
                <a:schemeClr val="dk1"/>
              </a:solidFill>
              <a:highlight>
                <a:schemeClr val="lt1"/>
              </a:highlight>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700">
                <a:solidFill>
                  <a:schemeClr val="dk1"/>
                </a:solidFill>
                <a:highlight>
                  <a:schemeClr val="lt1"/>
                </a:highlight>
                <a:latin typeface="Lato"/>
                <a:ea typeface="Lato"/>
                <a:cs typeface="Lato"/>
                <a:sym typeface="Lato"/>
              </a:rPr>
              <a:t>Advocates</a:t>
            </a:r>
            <a:endParaRPr sz="17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 sz="1700">
                <a:solidFill>
                  <a:schemeClr val="dk1"/>
                </a:solidFill>
                <a:highlight>
                  <a:schemeClr val="lt1"/>
                </a:highlight>
                <a:latin typeface="Lato"/>
                <a:ea typeface="Lato"/>
                <a:cs typeface="Lato"/>
                <a:sym typeface="Lato"/>
              </a:rPr>
              <a:t>Researchers </a:t>
            </a:r>
            <a:endParaRPr sz="17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 sz="1700">
                <a:solidFill>
                  <a:schemeClr val="dk1"/>
                </a:solidFill>
                <a:highlight>
                  <a:schemeClr val="lt1"/>
                </a:highlight>
                <a:latin typeface="Lato"/>
                <a:ea typeface="Lato"/>
                <a:cs typeface="Lato"/>
                <a:sym typeface="Lato"/>
              </a:rPr>
              <a:t>Privacy Specialists</a:t>
            </a:r>
            <a:endParaRPr sz="17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 sz="1700">
                <a:solidFill>
                  <a:schemeClr val="dk1"/>
                </a:solidFill>
                <a:highlight>
                  <a:schemeClr val="lt1"/>
                </a:highlight>
                <a:latin typeface="Lato"/>
                <a:ea typeface="Lato"/>
                <a:cs typeface="Lato"/>
                <a:sym typeface="Lato"/>
              </a:rPr>
              <a:t>Game Developer</a:t>
            </a:r>
            <a:endParaRPr sz="1700">
              <a:solidFill>
                <a:schemeClr val="dk1"/>
              </a:solidFill>
              <a:highlight>
                <a:schemeClr val="lt1"/>
              </a:highlight>
              <a:latin typeface="Lato"/>
              <a:ea typeface="Lato"/>
              <a:cs typeface="Lato"/>
              <a:sym typeface="Lato"/>
            </a:endParaRPr>
          </a:p>
          <a:p>
            <a:pPr indent="0" lvl="0" marL="0" rtl="0" algn="l">
              <a:spcBef>
                <a:spcPts val="0"/>
              </a:spcBef>
              <a:spcAft>
                <a:spcPts val="0"/>
              </a:spcAft>
              <a:buNone/>
            </a:pPr>
            <a:r>
              <a:rPr lang="en" sz="1700">
                <a:highlight>
                  <a:srgbClr val="FFFFFF"/>
                </a:highlight>
                <a:latin typeface="Lato"/>
                <a:ea typeface="Lato"/>
                <a:cs typeface="Lato"/>
                <a:sym typeface="Lato"/>
              </a:rPr>
              <a:t>Venture &amp; Social Capitalist</a:t>
            </a:r>
            <a:endParaRPr sz="1700">
              <a:highlight>
                <a:srgbClr val="FFFFFF"/>
              </a:highlight>
              <a:latin typeface="Lato"/>
              <a:ea typeface="Lato"/>
              <a:cs typeface="Lato"/>
              <a:sym typeface="Lato"/>
            </a:endParaRPr>
          </a:p>
          <a:p>
            <a:pPr indent="0" lvl="0" marL="0" rtl="0" algn="l">
              <a:spcBef>
                <a:spcPts val="0"/>
              </a:spcBef>
              <a:spcAft>
                <a:spcPts val="0"/>
              </a:spcAft>
              <a:buNone/>
            </a:pPr>
            <a:r>
              <a:t/>
            </a:r>
            <a:endParaRPr sz="1700">
              <a:highlight>
                <a:srgbClr val="FFFFFF"/>
              </a:highlight>
              <a:latin typeface="Lato"/>
              <a:ea typeface="Lato"/>
              <a:cs typeface="Lato"/>
              <a:sym typeface="Lato"/>
            </a:endParaRPr>
          </a:p>
          <a:p>
            <a:pPr indent="0" lvl="0" marL="0" rtl="0" algn="l">
              <a:spcBef>
                <a:spcPts val="0"/>
              </a:spcBef>
              <a:spcAft>
                <a:spcPts val="0"/>
              </a:spcAft>
              <a:buNone/>
            </a:pPr>
            <a:r>
              <a:t/>
            </a:r>
            <a:endParaRPr sz="1700">
              <a:highlight>
                <a:srgbClr val="FFFFFF"/>
              </a:highlight>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500" u="sng">
                <a:solidFill>
                  <a:schemeClr val="accent5"/>
                </a:solidFill>
                <a:hlinkClick r:id="rId3">
                  <a:extLst>
                    <a:ext uri="{A12FA001-AC4F-418D-AE19-62706E023703}">
                      <ahyp:hlinkClr val="tx"/>
                    </a:ext>
                  </a:extLst>
                </a:hlinkClick>
              </a:rPr>
              <a:t>A3.AI</a:t>
            </a:r>
            <a:endParaRPr b="1" sz="1500">
              <a:solidFill>
                <a:schemeClr val="lt1"/>
              </a:solidFill>
            </a:endParaRPr>
          </a:p>
          <a:p>
            <a:pPr indent="0" lvl="0" marL="0" rtl="0" algn="l">
              <a:spcBef>
                <a:spcPts val="0"/>
              </a:spcBef>
              <a:spcAft>
                <a:spcPts val="0"/>
              </a:spcAft>
              <a:buNone/>
            </a:pPr>
            <a:r>
              <a:t/>
            </a:r>
            <a:endParaRPr sz="1700">
              <a:highlight>
                <a:srgbClr val="FFFFFF"/>
              </a:highlight>
              <a:latin typeface="Lato"/>
              <a:ea typeface="Lato"/>
              <a:cs typeface="Lato"/>
              <a:sym typeface="Lato"/>
            </a:endParaRPr>
          </a:p>
          <a:p>
            <a:pPr indent="0" lvl="0" marL="0" rtl="0" algn="l">
              <a:spcBef>
                <a:spcPts val="0"/>
              </a:spcBef>
              <a:spcAft>
                <a:spcPts val="0"/>
              </a:spcAft>
              <a:buNone/>
            </a:pPr>
            <a:r>
              <a:t/>
            </a:r>
            <a:endParaRPr sz="1700">
              <a:highlight>
                <a:srgbClr val="FFFFFF"/>
              </a:highlight>
              <a:latin typeface="Lato"/>
              <a:ea typeface="Lato"/>
              <a:cs typeface="Lato"/>
              <a:sym typeface="Lato"/>
            </a:endParaRPr>
          </a:p>
          <a:p>
            <a:pPr indent="0" lvl="0" marL="0" rtl="0" algn="ctr">
              <a:spcBef>
                <a:spcPts val="0"/>
              </a:spcBef>
              <a:spcAft>
                <a:spcPts val="0"/>
              </a:spcAft>
              <a:buNone/>
            </a:pPr>
            <a:r>
              <a:t/>
            </a:r>
            <a:endParaRPr b="1" sz="2200">
              <a:highlight>
                <a:srgbClr val="FFFFFF"/>
              </a:highlight>
              <a:latin typeface="Lato"/>
              <a:ea typeface="Lato"/>
              <a:cs typeface="Lato"/>
              <a:sym typeface="Lato"/>
            </a:endParaRPr>
          </a:p>
          <a:p>
            <a:pPr indent="0" lvl="0" marL="0" rtl="0" algn="ctr">
              <a:spcBef>
                <a:spcPts val="0"/>
              </a:spcBef>
              <a:spcAft>
                <a:spcPts val="0"/>
              </a:spcAft>
              <a:buNone/>
            </a:pPr>
            <a:r>
              <a:t/>
            </a:r>
            <a:endParaRPr b="1" sz="2600">
              <a:highlight>
                <a:srgbClr val="FFFFFF"/>
              </a:highlight>
              <a:latin typeface="Lato"/>
              <a:ea typeface="Lato"/>
              <a:cs typeface="Lato"/>
              <a:sym typeface="Lato"/>
            </a:endParaRPr>
          </a:p>
          <a:p>
            <a:pPr indent="0" lvl="0" marL="0" rtl="0" algn="ctr">
              <a:spcBef>
                <a:spcPts val="0"/>
              </a:spcBef>
              <a:spcAft>
                <a:spcPts val="0"/>
              </a:spcAft>
              <a:buNone/>
            </a:pPr>
            <a:r>
              <a:t/>
            </a:r>
            <a:endParaRPr b="1" sz="2600">
              <a:highlight>
                <a:srgbClr val="FFFFFF"/>
              </a:highlight>
              <a:latin typeface="Lato"/>
              <a:ea typeface="Lato"/>
              <a:cs typeface="Lato"/>
              <a:sym typeface="Lato"/>
            </a:endParaRPr>
          </a:p>
          <a:p>
            <a:pPr indent="0" lvl="0" marL="0" rtl="0" algn="ctr">
              <a:spcBef>
                <a:spcPts val="0"/>
              </a:spcBef>
              <a:spcAft>
                <a:spcPts val="0"/>
              </a:spcAft>
              <a:buNone/>
            </a:pPr>
            <a:r>
              <a:t/>
            </a:r>
            <a:endParaRPr b="1" sz="2600">
              <a:highlight>
                <a:srgbClr val="FFFFFF"/>
              </a:highlight>
              <a:latin typeface="Lato"/>
              <a:ea typeface="Lato"/>
              <a:cs typeface="Lato"/>
              <a:sym typeface="Lato"/>
            </a:endParaRPr>
          </a:p>
          <a:p>
            <a:pPr indent="0" lvl="0" marL="0" rtl="0" algn="ctr">
              <a:spcBef>
                <a:spcPts val="0"/>
              </a:spcBef>
              <a:spcAft>
                <a:spcPts val="0"/>
              </a:spcAft>
              <a:buNone/>
            </a:pPr>
            <a:r>
              <a:t/>
            </a:r>
            <a:endParaRPr b="1" sz="2600">
              <a:highlight>
                <a:srgbClr val="FFFFFF"/>
              </a:highlight>
              <a:latin typeface="Lato"/>
              <a:ea typeface="Lato"/>
              <a:cs typeface="Lato"/>
              <a:sym typeface="Lato"/>
            </a:endParaRPr>
          </a:p>
          <a:p>
            <a:pPr indent="0" lvl="0" marL="0" rtl="0" algn="ctr">
              <a:spcBef>
                <a:spcPts val="0"/>
              </a:spcBef>
              <a:spcAft>
                <a:spcPts val="0"/>
              </a:spcAft>
              <a:buNone/>
            </a:pPr>
            <a:r>
              <a:t/>
            </a:r>
            <a:endParaRPr sz="2600">
              <a:highlight>
                <a:srgbClr val="FFFFFF"/>
              </a:highlight>
              <a:latin typeface="Lato"/>
              <a:ea typeface="Lato"/>
              <a:cs typeface="Lato"/>
              <a:sym typeface="Lato"/>
            </a:endParaRPr>
          </a:p>
        </p:txBody>
      </p:sp>
      <p:pic>
        <p:nvPicPr>
          <p:cNvPr id="78" name="Google Shape;78;p16">
            <a:hlinkClick r:id="rId4"/>
          </p:cNvPr>
          <p:cNvPicPr preferRelativeResize="0"/>
          <p:nvPr/>
        </p:nvPicPr>
        <p:blipFill rotWithShape="1">
          <a:blip r:embed="rId5">
            <a:alphaModFix/>
          </a:blip>
          <a:srcRect b="0" l="0" r="0" t="18857"/>
          <a:stretch/>
        </p:blipFill>
        <p:spPr>
          <a:xfrm>
            <a:off x="0" y="0"/>
            <a:ext cx="1345004" cy="1091424"/>
          </a:xfrm>
          <a:prstGeom prst="rect">
            <a:avLst/>
          </a:prstGeom>
          <a:noFill/>
          <a:ln>
            <a:noFill/>
          </a:ln>
        </p:spPr>
      </p:pic>
      <p:pic>
        <p:nvPicPr>
          <p:cNvPr id="79" name="Google Shape;79;p16"/>
          <p:cNvPicPr preferRelativeResize="0"/>
          <p:nvPr/>
        </p:nvPicPr>
        <p:blipFill>
          <a:blip r:embed="rId6">
            <a:alphaModFix/>
          </a:blip>
          <a:stretch>
            <a:fillRect/>
          </a:stretch>
        </p:blipFill>
        <p:spPr>
          <a:xfrm>
            <a:off x="658450" y="1243825"/>
            <a:ext cx="4971527" cy="4621724"/>
          </a:xfrm>
          <a:prstGeom prst="rect">
            <a:avLst/>
          </a:prstGeom>
          <a:noFill/>
          <a:ln>
            <a:noFill/>
          </a:ln>
        </p:spPr>
      </p:pic>
      <p:sp>
        <p:nvSpPr>
          <p:cNvPr id="80" name="Google Shape;80;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2"/>
          <p:cNvSpPr txBox="1"/>
          <p:nvPr>
            <p:ph type="title"/>
          </p:nvPr>
        </p:nvSpPr>
        <p:spPr>
          <a:xfrm>
            <a:off x="433825" y="519242"/>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t>PRIVACY PRESERVING TECHNIQUES 2020</a:t>
            </a:r>
            <a:endParaRPr b="1" sz="2700"/>
          </a:p>
        </p:txBody>
      </p:sp>
      <p:sp>
        <p:nvSpPr>
          <p:cNvPr id="422" name="Google Shape;422;p52"/>
          <p:cNvSpPr txBox="1"/>
          <p:nvPr>
            <p:ph idx="4294967295" type="ctrTitle"/>
          </p:nvPr>
        </p:nvSpPr>
        <p:spPr>
          <a:xfrm>
            <a:off x="3314100" y="6454050"/>
            <a:ext cx="2515800" cy="33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Copyright © 2020 Changrong Ji</a:t>
            </a:r>
            <a:endParaRPr sz="1000">
              <a:solidFill>
                <a:srgbClr val="666666"/>
              </a:solidFill>
            </a:endParaRPr>
          </a:p>
        </p:txBody>
      </p:sp>
      <p:pic>
        <p:nvPicPr>
          <p:cNvPr id="423" name="Google Shape;423;p52"/>
          <p:cNvPicPr preferRelativeResize="0"/>
          <p:nvPr/>
        </p:nvPicPr>
        <p:blipFill rotWithShape="1">
          <a:blip r:embed="rId3">
            <a:alphaModFix/>
          </a:blip>
          <a:srcRect b="0" l="0" r="0" t="12357"/>
          <a:stretch/>
        </p:blipFill>
        <p:spPr>
          <a:xfrm>
            <a:off x="1029225" y="1286375"/>
            <a:ext cx="7780752" cy="47917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type="title"/>
          </p:nvPr>
        </p:nvSpPr>
        <p:spPr>
          <a:xfrm>
            <a:off x="311700" y="5474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ARCHITECT</a:t>
            </a:r>
            <a:endParaRPr b="1"/>
          </a:p>
        </p:txBody>
      </p:sp>
      <p:sp>
        <p:nvSpPr>
          <p:cNvPr id="429" name="Google Shape;429;p53"/>
          <p:cNvSpPr txBox="1"/>
          <p:nvPr>
            <p:ph idx="4294967295" type="ctrTitle"/>
          </p:nvPr>
        </p:nvSpPr>
        <p:spPr>
          <a:xfrm>
            <a:off x="3626250" y="5218550"/>
            <a:ext cx="2181600" cy="33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Copyright © 2020 Changrong Ji</a:t>
            </a:r>
            <a:endParaRPr sz="1000">
              <a:solidFill>
                <a:srgbClr val="666666"/>
              </a:solidFill>
            </a:endParaRPr>
          </a:p>
        </p:txBody>
      </p:sp>
      <p:pic>
        <p:nvPicPr>
          <p:cNvPr id="430" name="Google Shape;430;p53"/>
          <p:cNvPicPr preferRelativeResize="0"/>
          <p:nvPr/>
        </p:nvPicPr>
        <p:blipFill rotWithShape="1">
          <a:blip r:embed="rId3">
            <a:alphaModFix/>
          </a:blip>
          <a:srcRect b="0" l="0" r="0" t="13830"/>
          <a:stretch/>
        </p:blipFill>
        <p:spPr>
          <a:xfrm>
            <a:off x="257225" y="1775563"/>
            <a:ext cx="3929600" cy="3306875"/>
          </a:xfrm>
          <a:prstGeom prst="rect">
            <a:avLst/>
          </a:prstGeom>
          <a:noFill/>
          <a:ln>
            <a:noFill/>
          </a:ln>
        </p:spPr>
      </p:pic>
      <p:sp>
        <p:nvSpPr>
          <p:cNvPr id="431" name="Google Shape;431;p53"/>
          <p:cNvSpPr txBox="1"/>
          <p:nvPr/>
        </p:nvSpPr>
        <p:spPr>
          <a:xfrm>
            <a:off x="-1240575" y="1310925"/>
            <a:ext cx="7130400" cy="4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dk1"/>
                </a:solidFill>
              </a:rPr>
              <a:t>DESIGN TRADE-OFFS</a:t>
            </a:r>
            <a:endParaRPr b="1" sz="3500">
              <a:solidFill>
                <a:schemeClr val="dk1"/>
              </a:solidFill>
            </a:endParaRPr>
          </a:p>
        </p:txBody>
      </p:sp>
      <p:sp>
        <p:nvSpPr>
          <p:cNvPr id="432" name="Google Shape;432;p53"/>
          <p:cNvSpPr txBox="1"/>
          <p:nvPr/>
        </p:nvSpPr>
        <p:spPr>
          <a:xfrm>
            <a:off x="4939763" y="1310925"/>
            <a:ext cx="3770400" cy="46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dk1"/>
                </a:solidFill>
              </a:rPr>
              <a:t>EXAMPLES</a:t>
            </a:r>
            <a:endParaRPr b="1" sz="3500">
              <a:solidFill>
                <a:schemeClr val="dk1"/>
              </a:solidFill>
            </a:endParaRPr>
          </a:p>
        </p:txBody>
      </p:sp>
      <p:pic>
        <p:nvPicPr>
          <p:cNvPr id="433" name="Google Shape;433;p53"/>
          <p:cNvPicPr preferRelativeResize="0"/>
          <p:nvPr/>
        </p:nvPicPr>
        <p:blipFill rotWithShape="1">
          <a:blip r:embed="rId4">
            <a:alphaModFix/>
          </a:blip>
          <a:srcRect b="0" l="0" r="0" t="8709"/>
          <a:stretch/>
        </p:blipFill>
        <p:spPr>
          <a:xfrm>
            <a:off x="4630500" y="1699375"/>
            <a:ext cx="4259926" cy="3562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title"/>
          </p:nvPr>
        </p:nvSpPr>
        <p:spPr>
          <a:xfrm>
            <a:off x="311700" y="5474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BUILDER</a:t>
            </a:r>
            <a:endParaRPr b="1"/>
          </a:p>
        </p:txBody>
      </p:sp>
      <p:sp>
        <p:nvSpPr>
          <p:cNvPr id="439" name="Google Shape;439;p54"/>
          <p:cNvSpPr txBox="1"/>
          <p:nvPr>
            <p:ph idx="4294967295" type="ctrTitle"/>
          </p:nvPr>
        </p:nvSpPr>
        <p:spPr>
          <a:xfrm>
            <a:off x="3314100" y="6454050"/>
            <a:ext cx="2515800" cy="3333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66666"/>
                </a:solidFill>
              </a:rPr>
              <a:t>Copyright © 2020 Changrong Ji</a:t>
            </a:r>
            <a:endParaRPr sz="1000">
              <a:solidFill>
                <a:srgbClr val="666666"/>
              </a:solidFill>
            </a:endParaRPr>
          </a:p>
        </p:txBody>
      </p:sp>
      <p:pic>
        <p:nvPicPr>
          <p:cNvPr id="440" name="Google Shape;440;p54"/>
          <p:cNvPicPr preferRelativeResize="0"/>
          <p:nvPr/>
        </p:nvPicPr>
        <p:blipFill rotWithShape="1">
          <a:blip r:embed="rId3">
            <a:alphaModFix/>
          </a:blip>
          <a:srcRect b="0" l="3873" r="0" t="9714"/>
          <a:stretch/>
        </p:blipFill>
        <p:spPr>
          <a:xfrm>
            <a:off x="1840833" y="1353725"/>
            <a:ext cx="5792442" cy="5057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nvSpPr>
        <p:spPr>
          <a:xfrm>
            <a:off x="1590850" y="199500"/>
            <a:ext cx="7731300" cy="891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3200">
                <a:highlight>
                  <a:srgbClr val="FFFFFF"/>
                </a:highlight>
                <a:latin typeface="Lato"/>
                <a:ea typeface="Lato"/>
                <a:cs typeface="Lato"/>
                <a:sym typeface="Lato"/>
              </a:rPr>
              <a:t> Projects</a:t>
            </a:r>
            <a:endParaRPr b="1" sz="3200">
              <a:highlight>
                <a:srgbClr val="FFFFFF"/>
              </a:highlight>
              <a:latin typeface="Lato"/>
              <a:ea typeface="Lato"/>
              <a:cs typeface="Lato"/>
              <a:sym typeface="Lato"/>
            </a:endParaRPr>
          </a:p>
          <a:p>
            <a:pPr indent="0" lvl="0" marL="0" rtl="0" algn="l">
              <a:spcBef>
                <a:spcPts val="0"/>
              </a:spcBef>
              <a:spcAft>
                <a:spcPts val="0"/>
              </a:spcAft>
              <a:buNone/>
            </a:pPr>
            <a:r>
              <a:t/>
            </a:r>
            <a:endParaRPr b="1" sz="3900">
              <a:highlight>
                <a:srgbClr val="FFFFFF"/>
              </a:highlight>
              <a:latin typeface="Lato"/>
              <a:ea typeface="Lato"/>
              <a:cs typeface="Lato"/>
              <a:sym typeface="Lato"/>
            </a:endParaRPr>
          </a:p>
          <a:p>
            <a:pPr indent="0" lvl="0" marL="0" rtl="0" algn="ctr">
              <a:spcBef>
                <a:spcPts val="0"/>
              </a:spcBef>
              <a:spcAft>
                <a:spcPts val="0"/>
              </a:spcAft>
              <a:buNone/>
            </a:pPr>
            <a:r>
              <a:t/>
            </a:r>
            <a:endParaRPr sz="2600">
              <a:highlight>
                <a:srgbClr val="FFFFFF"/>
              </a:highlight>
              <a:latin typeface="Lato"/>
              <a:ea typeface="Lato"/>
              <a:cs typeface="Lato"/>
              <a:sym typeface="Lato"/>
            </a:endParaRPr>
          </a:p>
        </p:txBody>
      </p:sp>
      <p:pic>
        <p:nvPicPr>
          <p:cNvPr id="86" name="Google Shape;86;p17"/>
          <p:cNvPicPr preferRelativeResize="0"/>
          <p:nvPr/>
        </p:nvPicPr>
        <p:blipFill>
          <a:blip r:embed="rId3">
            <a:alphaModFix/>
          </a:blip>
          <a:stretch>
            <a:fillRect/>
          </a:stretch>
        </p:blipFill>
        <p:spPr>
          <a:xfrm>
            <a:off x="0" y="1190896"/>
            <a:ext cx="9144000" cy="5514705"/>
          </a:xfrm>
          <a:prstGeom prst="rect">
            <a:avLst/>
          </a:prstGeom>
          <a:noFill/>
          <a:ln>
            <a:noFill/>
          </a:ln>
        </p:spPr>
      </p:pic>
      <p:pic>
        <p:nvPicPr>
          <p:cNvPr id="87" name="Google Shape;87;p17">
            <a:hlinkClick r:id="rId4"/>
          </p:cNvPr>
          <p:cNvPicPr preferRelativeResize="0"/>
          <p:nvPr/>
        </p:nvPicPr>
        <p:blipFill rotWithShape="1">
          <a:blip r:embed="rId5">
            <a:alphaModFix/>
          </a:blip>
          <a:srcRect b="0" l="0" r="0" t="18857"/>
          <a:stretch/>
        </p:blipFill>
        <p:spPr>
          <a:xfrm>
            <a:off x="0" y="0"/>
            <a:ext cx="1345004" cy="1091424"/>
          </a:xfrm>
          <a:prstGeom prst="rect">
            <a:avLst/>
          </a:prstGeom>
          <a:noFill/>
          <a:ln>
            <a:noFill/>
          </a:ln>
        </p:spPr>
      </p:pic>
      <p:sp>
        <p:nvSpPr>
          <p:cNvPr id="88" name="Google Shape;88;p1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3">
            <a:alphaModFix/>
          </a:blip>
          <a:srcRect b="30782" l="0" r="0" t="5275"/>
          <a:stretch/>
        </p:blipFill>
        <p:spPr>
          <a:xfrm>
            <a:off x="224325" y="2317450"/>
            <a:ext cx="1876500" cy="1113025"/>
          </a:xfrm>
          <a:prstGeom prst="rect">
            <a:avLst/>
          </a:prstGeom>
          <a:noFill/>
          <a:ln>
            <a:noFill/>
          </a:ln>
        </p:spPr>
      </p:pic>
      <p:pic>
        <p:nvPicPr>
          <p:cNvPr id="94" name="Google Shape;94;p18"/>
          <p:cNvPicPr preferRelativeResize="0"/>
          <p:nvPr/>
        </p:nvPicPr>
        <p:blipFill rotWithShape="1">
          <a:blip r:embed="rId4">
            <a:alphaModFix/>
          </a:blip>
          <a:srcRect b="20293" l="4984" r="3390" t="0"/>
          <a:stretch/>
        </p:blipFill>
        <p:spPr>
          <a:xfrm>
            <a:off x="2812850" y="3637220"/>
            <a:ext cx="1843999" cy="1377054"/>
          </a:xfrm>
          <a:prstGeom prst="rect">
            <a:avLst/>
          </a:prstGeom>
          <a:noFill/>
          <a:ln>
            <a:noFill/>
          </a:ln>
        </p:spPr>
      </p:pic>
      <p:pic>
        <p:nvPicPr>
          <p:cNvPr id="95" name="Google Shape;95;p18"/>
          <p:cNvPicPr preferRelativeResize="0"/>
          <p:nvPr/>
        </p:nvPicPr>
        <p:blipFill rotWithShape="1">
          <a:blip r:embed="rId5">
            <a:alphaModFix/>
          </a:blip>
          <a:srcRect b="18685" l="2978" r="0" t="0"/>
          <a:stretch/>
        </p:blipFill>
        <p:spPr>
          <a:xfrm>
            <a:off x="173225" y="3715213"/>
            <a:ext cx="1978725" cy="1288361"/>
          </a:xfrm>
          <a:prstGeom prst="rect">
            <a:avLst/>
          </a:prstGeom>
          <a:noFill/>
          <a:ln>
            <a:noFill/>
          </a:ln>
        </p:spPr>
      </p:pic>
      <p:pic>
        <p:nvPicPr>
          <p:cNvPr id="96" name="Google Shape;96;p18"/>
          <p:cNvPicPr preferRelativeResize="0"/>
          <p:nvPr/>
        </p:nvPicPr>
        <p:blipFill rotWithShape="1">
          <a:blip r:embed="rId6">
            <a:alphaModFix/>
          </a:blip>
          <a:srcRect b="28630" l="4789" r="0" t="9838"/>
          <a:stretch/>
        </p:blipFill>
        <p:spPr>
          <a:xfrm>
            <a:off x="7091650" y="2317461"/>
            <a:ext cx="1731575" cy="1113025"/>
          </a:xfrm>
          <a:prstGeom prst="rect">
            <a:avLst/>
          </a:prstGeom>
          <a:noFill/>
          <a:ln>
            <a:noFill/>
          </a:ln>
        </p:spPr>
      </p:pic>
      <p:pic>
        <p:nvPicPr>
          <p:cNvPr id="97" name="Google Shape;97;p18"/>
          <p:cNvPicPr preferRelativeResize="0"/>
          <p:nvPr/>
        </p:nvPicPr>
        <p:blipFill rotWithShape="1">
          <a:blip r:embed="rId7">
            <a:alphaModFix/>
          </a:blip>
          <a:srcRect b="33511" l="11248" r="11863" t="7155"/>
          <a:stretch/>
        </p:blipFill>
        <p:spPr>
          <a:xfrm>
            <a:off x="2592482" y="2317443"/>
            <a:ext cx="1876492" cy="1047529"/>
          </a:xfrm>
          <a:prstGeom prst="rect">
            <a:avLst/>
          </a:prstGeom>
          <a:noFill/>
          <a:ln>
            <a:noFill/>
          </a:ln>
        </p:spPr>
      </p:pic>
      <p:pic>
        <p:nvPicPr>
          <p:cNvPr id="98" name="Google Shape;98;p18"/>
          <p:cNvPicPr preferRelativeResize="0"/>
          <p:nvPr/>
        </p:nvPicPr>
        <p:blipFill rotWithShape="1">
          <a:blip r:embed="rId8">
            <a:alphaModFix/>
          </a:blip>
          <a:srcRect b="15214" l="22174" r="5691" t="6156"/>
          <a:stretch/>
        </p:blipFill>
        <p:spPr>
          <a:xfrm>
            <a:off x="7381707" y="3702734"/>
            <a:ext cx="1441530" cy="1290940"/>
          </a:xfrm>
          <a:prstGeom prst="rect">
            <a:avLst/>
          </a:prstGeom>
          <a:noFill/>
          <a:ln>
            <a:noFill/>
          </a:ln>
        </p:spPr>
      </p:pic>
      <p:pic>
        <p:nvPicPr>
          <p:cNvPr id="99" name="Google Shape;99;p18"/>
          <p:cNvPicPr preferRelativeResize="0"/>
          <p:nvPr/>
        </p:nvPicPr>
        <p:blipFill rotWithShape="1">
          <a:blip r:embed="rId9">
            <a:alphaModFix/>
          </a:blip>
          <a:srcRect b="31208" l="4852" r="0" t="8134"/>
          <a:stretch/>
        </p:blipFill>
        <p:spPr>
          <a:xfrm>
            <a:off x="4960625" y="2317450"/>
            <a:ext cx="1843999" cy="1113025"/>
          </a:xfrm>
          <a:prstGeom prst="rect">
            <a:avLst/>
          </a:prstGeom>
          <a:noFill/>
          <a:ln>
            <a:noFill/>
          </a:ln>
        </p:spPr>
      </p:pic>
      <p:sp>
        <p:nvSpPr>
          <p:cNvPr id="100" name="Google Shape;100;p18"/>
          <p:cNvSpPr txBox="1"/>
          <p:nvPr/>
        </p:nvSpPr>
        <p:spPr>
          <a:xfrm>
            <a:off x="706350" y="6092700"/>
            <a:ext cx="7731300" cy="8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rgbClr val="FFFFFF"/>
                </a:highlight>
                <a:latin typeface="Lato"/>
                <a:ea typeface="Lato"/>
                <a:cs typeface="Lato"/>
                <a:sym typeface="Lato"/>
              </a:rPr>
              <a:t>The data, technology, and services used in the generation of these research findings were generously supplied pro bono by the COVID-19 Research Database partners</a:t>
            </a:r>
            <a:endParaRPr b="1" sz="1300">
              <a:highlight>
                <a:srgbClr val="FFFFFF"/>
              </a:highlight>
              <a:latin typeface="Lato"/>
              <a:ea typeface="Lato"/>
              <a:cs typeface="Lato"/>
              <a:sym typeface="Lato"/>
            </a:endParaRPr>
          </a:p>
          <a:p>
            <a:pPr indent="0" lvl="0" marL="0" rtl="0" algn="ctr">
              <a:spcBef>
                <a:spcPts val="0"/>
              </a:spcBef>
              <a:spcAft>
                <a:spcPts val="0"/>
              </a:spcAft>
              <a:buNone/>
            </a:pPr>
            <a:r>
              <a:rPr b="1" lang="en" sz="1300">
                <a:highlight>
                  <a:srgbClr val="FFFFFF"/>
                </a:highlight>
                <a:latin typeface="Lato"/>
                <a:ea typeface="Lato"/>
                <a:cs typeface="Lato"/>
                <a:sym typeface="Lato"/>
              </a:rPr>
              <a:t>https://covid19researchdatabase.org/</a:t>
            </a:r>
            <a:endParaRPr b="1"/>
          </a:p>
        </p:txBody>
      </p:sp>
      <p:sp>
        <p:nvSpPr>
          <p:cNvPr id="101" name="Google Shape;101;p18"/>
          <p:cNvSpPr txBox="1"/>
          <p:nvPr/>
        </p:nvSpPr>
        <p:spPr>
          <a:xfrm>
            <a:off x="782550" y="1153300"/>
            <a:ext cx="7731300" cy="640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highlight>
                  <a:srgbClr val="FFFFFF"/>
                </a:highlight>
                <a:latin typeface="Lato"/>
                <a:ea typeface="Lato"/>
                <a:cs typeface="Lato"/>
                <a:sym typeface="Lato"/>
              </a:rPr>
              <a:t>COVID-19 Project Team</a:t>
            </a:r>
            <a:endParaRPr sz="2000">
              <a:highlight>
                <a:srgbClr val="FFFFFF"/>
              </a:highlight>
              <a:latin typeface="Lato"/>
              <a:ea typeface="Lato"/>
              <a:cs typeface="Lato"/>
              <a:sym typeface="Lato"/>
            </a:endParaRPr>
          </a:p>
        </p:txBody>
      </p:sp>
      <p:pic>
        <p:nvPicPr>
          <p:cNvPr id="102" name="Google Shape;102;p18"/>
          <p:cNvPicPr preferRelativeResize="0"/>
          <p:nvPr/>
        </p:nvPicPr>
        <p:blipFill rotWithShape="1">
          <a:blip r:embed="rId10">
            <a:alphaModFix/>
          </a:blip>
          <a:srcRect b="0" l="0" r="0" t="18857"/>
          <a:stretch/>
        </p:blipFill>
        <p:spPr>
          <a:xfrm>
            <a:off x="3626601" y="0"/>
            <a:ext cx="1590850" cy="1290924"/>
          </a:xfrm>
          <a:prstGeom prst="rect">
            <a:avLst/>
          </a:prstGeom>
          <a:noFill/>
          <a:ln>
            <a:noFill/>
          </a:ln>
        </p:spPr>
      </p:pic>
      <p:pic>
        <p:nvPicPr>
          <p:cNvPr id="103" name="Google Shape;103;p18"/>
          <p:cNvPicPr preferRelativeResize="0"/>
          <p:nvPr/>
        </p:nvPicPr>
        <p:blipFill rotWithShape="1">
          <a:blip r:embed="rId11">
            <a:alphaModFix/>
          </a:blip>
          <a:srcRect b="30771" l="0" r="0" t="0"/>
          <a:stretch/>
        </p:blipFill>
        <p:spPr>
          <a:xfrm>
            <a:off x="4811675" y="3776550"/>
            <a:ext cx="2141900" cy="891900"/>
          </a:xfrm>
          <a:prstGeom prst="rect">
            <a:avLst/>
          </a:prstGeom>
          <a:noFill/>
          <a:ln>
            <a:noFill/>
          </a:ln>
        </p:spPr>
      </p:pic>
      <p:pic>
        <p:nvPicPr>
          <p:cNvPr id="104" name="Google Shape;104;p18"/>
          <p:cNvPicPr preferRelativeResize="0"/>
          <p:nvPr/>
        </p:nvPicPr>
        <p:blipFill rotWithShape="1">
          <a:blip r:embed="rId11">
            <a:alphaModFix/>
          </a:blip>
          <a:srcRect b="0" l="0" r="0" t="74112"/>
          <a:stretch/>
        </p:blipFill>
        <p:spPr>
          <a:xfrm>
            <a:off x="5153488" y="4668450"/>
            <a:ext cx="1731574" cy="269620"/>
          </a:xfrm>
          <a:prstGeom prst="rect">
            <a:avLst/>
          </a:prstGeom>
          <a:noFill/>
          <a:ln>
            <a:noFill/>
          </a:ln>
        </p:spPr>
      </p:pic>
      <p:pic>
        <p:nvPicPr>
          <p:cNvPr id="105" name="Google Shape;105;p18"/>
          <p:cNvPicPr preferRelativeResize="0"/>
          <p:nvPr/>
        </p:nvPicPr>
        <p:blipFill>
          <a:blip r:embed="rId12">
            <a:alphaModFix/>
          </a:blip>
          <a:stretch>
            <a:fillRect/>
          </a:stretch>
        </p:blipFill>
        <p:spPr>
          <a:xfrm>
            <a:off x="3351075" y="5761652"/>
            <a:ext cx="2141901" cy="414398"/>
          </a:xfrm>
          <a:prstGeom prst="rect">
            <a:avLst/>
          </a:prstGeom>
          <a:noFill/>
          <a:ln>
            <a:noFill/>
          </a:ln>
        </p:spPr>
      </p:pic>
      <p:sp>
        <p:nvSpPr>
          <p:cNvPr id="106" name="Google Shape;106;p1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Aims</a:t>
            </a:r>
            <a:endParaRPr/>
          </a:p>
        </p:txBody>
      </p:sp>
      <p:sp>
        <p:nvSpPr>
          <p:cNvPr id="112" name="Google Shape;112;p1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dk1"/>
              </a:buClr>
              <a:buSzPts val="2200"/>
              <a:buAutoNum type="arabicPeriod"/>
            </a:pPr>
            <a:r>
              <a:rPr lang="en" sz="2200">
                <a:solidFill>
                  <a:schemeClr val="dk1"/>
                </a:solidFill>
              </a:rPr>
              <a:t>COVID-19 Severe Outcome Risk Prediction</a:t>
            </a:r>
            <a:endParaRPr sz="2200">
              <a:solidFill>
                <a:schemeClr val="dk1"/>
              </a:solidFill>
            </a:endParaRPr>
          </a:p>
          <a:p>
            <a:pPr indent="0" lvl="0" marL="914400" rtl="0" algn="l">
              <a:lnSpc>
                <a:spcPct val="100000"/>
              </a:lnSpc>
              <a:spcBef>
                <a:spcPts val="2400"/>
              </a:spcBef>
              <a:spcAft>
                <a:spcPts val="0"/>
              </a:spcAft>
              <a:buNone/>
            </a:pPr>
            <a:r>
              <a:t/>
            </a:r>
            <a:endParaRPr sz="1500">
              <a:solidFill>
                <a:schemeClr val="dk1"/>
              </a:solidFill>
            </a:endParaRPr>
          </a:p>
          <a:p>
            <a:pPr indent="-368300" lvl="0" marL="457200" rtl="0" algn="l">
              <a:lnSpc>
                <a:spcPct val="100000"/>
              </a:lnSpc>
              <a:spcBef>
                <a:spcPts val="2400"/>
              </a:spcBef>
              <a:spcAft>
                <a:spcPts val="0"/>
              </a:spcAft>
              <a:buClr>
                <a:schemeClr val="dk1"/>
              </a:buClr>
              <a:buSzPts val="2200"/>
              <a:buAutoNum type="arabicPeriod"/>
            </a:pPr>
            <a:r>
              <a:rPr lang="en" sz="2200">
                <a:solidFill>
                  <a:schemeClr val="dk1"/>
                </a:solidFill>
              </a:rPr>
              <a:t>Social Determinants of Health and Risk Factors of COVID-19</a:t>
            </a:r>
            <a:endParaRPr sz="2200">
              <a:solidFill>
                <a:schemeClr val="dk1"/>
              </a:solidFill>
            </a:endParaRPr>
          </a:p>
          <a:p>
            <a:pPr indent="0" lvl="0" marL="914400" rtl="0" algn="l">
              <a:lnSpc>
                <a:spcPct val="100000"/>
              </a:lnSpc>
              <a:spcBef>
                <a:spcPts val="2400"/>
              </a:spcBef>
              <a:spcAft>
                <a:spcPts val="0"/>
              </a:spcAft>
              <a:buNone/>
            </a:pPr>
            <a:r>
              <a:t/>
            </a:r>
            <a:endParaRPr sz="1500">
              <a:solidFill>
                <a:schemeClr val="dk1"/>
              </a:solidFill>
            </a:endParaRPr>
          </a:p>
          <a:p>
            <a:pPr indent="-368300" lvl="0" marL="457200" rtl="0" algn="l">
              <a:lnSpc>
                <a:spcPct val="100000"/>
              </a:lnSpc>
              <a:spcBef>
                <a:spcPts val="2400"/>
              </a:spcBef>
              <a:spcAft>
                <a:spcPts val="0"/>
              </a:spcAft>
              <a:buClr>
                <a:schemeClr val="dk1"/>
              </a:buClr>
              <a:buSzPts val="2200"/>
              <a:buAutoNum type="arabicPeriod"/>
            </a:pPr>
            <a:r>
              <a:rPr lang="en" sz="2200">
                <a:solidFill>
                  <a:schemeClr val="dk1"/>
                </a:solidFill>
              </a:rPr>
              <a:t>Privacy-preserving Machine Learning</a:t>
            </a:r>
            <a:endParaRPr sz="2200">
              <a:solidFill>
                <a:schemeClr val="dk1"/>
              </a:solidFill>
            </a:endParaRPr>
          </a:p>
          <a:p>
            <a:pPr indent="0" lvl="0" marL="457200" rtl="0" algn="l">
              <a:lnSpc>
                <a:spcPct val="100000"/>
              </a:lnSpc>
              <a:spcBef>
                <a:spcPts val="2400"/>
              </a:spcBef>
              <a:spcAft>
                <a:spcPts val="0"/>
              </a:spcAft>
              <a:buNone/>
            </a:pPr>
            <a:r>
              <a:t/>
            </a:r>
            <a:endParaRPr sz="2200">
              <a:solidFill>
                <a:schemeClr val="dk1"/>
              </a:solidFill>
            </a:endParaRPr>
          </a:p>
          <a:p>
            <a:pPr indent="-368300" lvl="0" marL="457200" rtl="0" algn="l">
              <a:lnSpc>
                <a:spcPct val="100000"/>
              </a:lnSpc>
              <a:spcBef>
                <a:spcPts val="2400"/>
              </a:spcBef>
              <a:spcAft>
                <a:spcPts val="0"/>
              </a:spcAft>
              <a:buClr>
                <a:schemeClr val="dk1"/>
              </a:buClr>
              <a:buSzPts val="2200"/>
              <a:buAutoNum type="arabicPeriod"/>
            </a:pPr>
            <a:r>
              <a:rPr lang="en" sz="2200">
                <a:solidFill>
                  <a:schemeClr val="dk1"/>
                </a:solidFill>
              </a:rPr>
              <a:t>Building Clinical Concept Embeddings under Computing Resource </a:t>
            </a:r>
            <a:r>
              <a:rPr lang="en" sz="2200">
                <a:solidFill>
                  <a:schemeClr val="dk1"/>
                </a:solidFill>
              </a:rPr>
              <a:t>Constraints</a:t>
            </a:r>
            <a:endParaRPr sz="2200">
              <a:solidFill>
                <a:schemeClr val="dk1"/>
              </a:solidFill>
            </a:endParaRPr>
          </a:p>
          <a:p>
            <a:pPr indent="0" lvl="0" marL="0" rtl="0" algn="l">
              <a:spcBef>
                <a:spcPts val="2400"/>
              </a:spcBef>
              <a:spcAft>
                <a:spcPts val="0"/>
              </a:spcAft>
              <a:buNone/>
            </a:pPr>
            <a:r>
              <a:t/>
            </a:r>
            <a:endParaRPr sz="1200">
              <a:solidFill>
                <a:srgbClr val="262626"/>
              </a:solidFill>
              <a:latin typeface="Times New Roman"/>
              <a:ea typeface="Times New Roman"/>
              <a:cs typeface="Times New Roman"/>
              <a:sym typeface="Times New Roman"/>
            </a:endParaRPr>
          </a:p>
          <a:p>
            <a:pPr indent="0" lvl="0" marL="1371600" rtl="0" algn="l">
              <a:spcBef>
                <a:spcPts val="2400"/>
              </a:spcBef>
              <a:spcAft>
                <a:spcPts val="1600"/>
              </a:spcAft>
              <a:buNone/>
            </a:pPr>
            <a:r>
              <a:t/>
            </a:r>
            <a:endParaRPr sz="2800">
              <a:solidFill>
                <a:schemeClr val="dk1"/>
              </a:solidFill>
            </a:endParaRPr>
          </a:p>
        </p:txBody>
      </p:sp>
      <p:pic>
        <p:nvPicPr>
          <p:cNvPr id="113" name="Google Shape;113;p19">
            <a:hlinkClick r:id="rId3"/>
          </p:cNvPr>
          <p:cNvPicPr preferRelativeResize="0"/>
          <p:nvPr/>
        </p:nvPicPr>
        <p:blipFill rotWithShape="1">
          <a:blip r:embed="rId4">
            <a:alphaModFix/>
          </a:blip>
          <a:srcRect b="0" l="0" r="0" t="18857"/>
          <a:stretch/>
        </p:blipFill>
        <p:spPr>
          <a:xfrm>
            <a:off x="3" y="6333300"/>
            <a:ext cx="646594" cy="524702"/>
          </a:xfrm>
          <a:prstGeom prst="rect">
            <a:avLst/>
          </a:prstGeom>
          <a:noFill/>
          <a:ln>
            <a:noFill/>
          </a:ln>
        </p:spPr>
      </p:pic>
      <p:sp>
        <p:nvSpPr>
          <p:cNvPr id="114" name="Google Shape;114;p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endParaRPr/>
          </a:p>
        </p:txBody>
      </p:sp>
      <p:sp>
        <p:nvSpPr>
          <p:cNvPr id="120" name="Google Shape;120;p20"/>
          <p:cNvSpPr txBox="1"/>
          <p:nvPr>
            <p:ph idx="1" type="body"/>
          </p:nvPr>
        </p:nvSpPr>
        <p:spPr>
          <a:xfrm>
            <a:off x="311700" y="1237774"/>
            <a:ext cx="8520600" cy="48540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b="1" lang="en" sz="1600">
                <a:solidFill>
                  <a:schemeClr val="dk1"/>
                </a:solidFill>
                <a:latin typeface="Times New Roman"/>
                <a:ea typeface="Times New Roman"/>
                <a:cs typeface="Times New Roman"/>
                <a:sym typeface="Times New Roman"/>
              </a:rPr>
              <a:t>As of 08/21/2020,</a:t>
            </a:r>
            <a:r>
              <a:rPr lang="en" sz="1600">
                <a:solidFill>
                  <a:schemeClr val="dk1"/>
                </a:solidFill>
                <a:latin typeface="Times New Roman"/>
                <a:ea typeface="Times New Roman"/>
                <a:cs typeface="Times New Roman"/>
                <a:sym typeface="Times New Roman"/>
              </a:rPr>
              <a:t> with new data added with 1 week delay</a:t>
            </a:r>
            <a:endParaRPr sz="1600">
              <a:solidFill>
                <a:schemeClr val="dk1"/>
              </a:solidFill>
              <a:latin typeface="Times New Roman"/>
              <a:ea typeface="Times New Roman"/>
              <a:cs typeface="Times New Roman"/>
              <a:sym typeface="Times New Roman"/>
            </a:endParaRPr>
          </a:p>
          <a:p>
            <a:pPr indent="-330200" lvl="0" marL="457200" rtl="0" algn="l">
              <a:spcBef>
                <a:spcPts val="240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Claims</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98</a:t>
            </a:r>
            <a:r>
              <a:rPr lang="en" sz="1600">
                <a:solidFill>
                  <a:schemeClr val="dk1"/>
                </a:solidFill>
                <a:latin typeface="Times New Roman"/>
                <a:ea typeface="Times New Roman"/>
                <a:cs typeface="Times New Roman"/>
                <a:sym typeface="Times New Roman"/>
              </a:rPr>
              <a:t> million patients 7 years of medical claims history of over 3 billion claim lines</a:t>
            </a:r>
            <a:endParaRPr sz="16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Key attributes:  ICD diagnosis codes, CPT procedure codes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rgbClr val="FF0000"/>
              </a:buClr>
              <a:buSzPts val="1200"/>
              <a:buFont typeface="Times New Roman"/>
              <a:buChar char="○"/>
            </a:pPr>
            <a:r>
              <a:rPr lang="en" sz="1600">
                <a:solidFill>
                  <a:srgbClr val="FF0000"/>
                </a:solidFill>
                <a:latin typeface="Times New Roman"/>
                <a:ea typeface="Times New Roman"/>
                <a:cs typeface="Times New Roman"/>
                <a:sym typeface="Times New Roman"/>
              </a:rPr>
              <a:t>200,000+ COVID patients </a:t>
            </a:r>
            <a:endParaRPr sz="1600">
              <a:solidFill>
                <a:srgbClr val="FF0000"/>
              </a:solidFill>
              <a:latin typeface="Times New Roman"/>
              <a:ea typeface="Times New Roman"/>
              <a:cs typeface="Times New Roman"/>
              <a:sym typeface="Times New Roman"/>
            </a:endParaRPr>
          </a:p>
          <a:p>
            <a:pPr indent="-304800" lvl="0" marL="457200" rtl="0" algn="l">
              <a:spcBef>
                <a:spcPts val="0"/>
              </a:spcBef>
              <a:spcAft>
                <a:spcPts val="0"/>
              </a:spcAft>
              <a:buClr>
                <a:srgbClr val="FF0000"/>
              </a:buClr>
              <a:buSzPts val="1200"/>
              <a:buFont typeface="Times New Roman"/>
              <a:buChar char="●"/>
            </a:pPr>
            <a:r>
              <a:rPr b="1" lang="en" sz="1600">
                <a:solidFill>
                  <a:schemeClr val="dk1"/>
                </a:solidFill>
                <a:latin typeface="Times New Roman"/>
                <a:ea typeface="Times New Roman"/>
                <a:cs typeface="Times New Roman"/>
                <a:sym typeface="Times New Roman"/>
              </a:rPr>
              <a:t>Electronic Health Record (Outpatient)</a:t>
            </a:r>
            <a:endParaRPr b="1"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36 million patient’s outpatient EHR records; </a:t>
            </a:r>
            <a:endParaRPr sz="1600">
              <a:solidFill>
                <a:schemeClr val="dk1"/>
              </a:solidFill>
              <a:latin typeface="Times New Roman"/>
              <a:ea typeface="Times New Roman"/>
              <a:cs typeface="Times New Roman"/>
              <a:sym typeface="Times New Roman"/>
            </a:endParaRPr>
          </a:p>
          <a:p>
            <a:pPr indent="-304800" lvl="2" marL="13716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Diagnoses, Procedures; Encounters, Medications; Allergy, Social History, etc. </a:t>
            </a:r>
            <a:endParaRPr sz="12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rgbClr val="FF0000"/>
                </a:solidFill>
                <a:latin typeface="Times New Roman"/>
                <a:ea typeface="Times New Roman"/>
                <a:cs typeface="Times New Roman"/>
                <a:sym typeface="Times New Roman"/>
              </a:rPr>
              <a:t>16,000 confirmed COVID patients</a:t>
            </a:r>
            <a:r>
              <a:rPr lang="en" sz="1600">
                <a:solidFill>
                  <a:schemeClr val="dk1"/>
                </a:solidFill>
                <a:latin typeface="Times New Roman"/>
                <a:ea typeface="Times New Roman"/>
                <a:cs typeface="Times New Roman"/>
                <a:sym typeface="Times New Roman"/>
              </a:rPr>
              <a:t> , and 75,000 possible COVID patients</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Social - Claims - Death linked </a:t>
            </a:r>
            <a:endParaRPr b="1"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242</a:t>
            </a:r>
            <a:r>
              <a:rPr lang="en" sz="1600">
                <a:solidFill>
                  <a:schemeClr val="dk1"/>
                </a:solidFill>
                <a:latin typeface="Times New Roman"/>
                <a:ea typeface="Times New Roman"/>
                <a:cs typeface="Times New Roman"/>
                <a:sym typeface="Times New Roman"/>
              </a:rPr>
              <a:t> million people’s Social Data </a:t>
            </a:r>
            <a:endParaRPr sz="1600">
              <a:solidFill>
                <a:schemeClr val="dk1"/>
              </a:solidFill>
              <a:latin typeface="Times New Roman"/>
              <a:ea typeface="Times New Roman"/>
              <a:cs typeface="Times New Roman"/>
              <a:sym typeface="Times New Roman"/>
            </a:endParaRPr>
          </a:p>
          <a:p>
            <a:pPr indent="-330200" lvl="2" marL="1371600" rtl="0" algn="l">
              <a:spcBef>
                <a:spcPts val="0"/>
              </a:spcBef>
              <a:spcAft>
                <a:spcPts val="0"/>
              </a:spcAft>
              <a:buClr>
                <a:schemeClr val="dk1"/>
              </a:buClr>
              <a:buSzPts val="1600"/>
              <a:buFont typeface="Times New Roman"/>
              <a:buChar char="■"/>
            </a:pPr>
            <a:r>
              <a:rPr lang="en" sz="1300">
                <a:solidFill>
                  <a:schemeClr val="dk1"/>
                </a:solidFill>
                <a:highlight>
                  <a:srgbClr val="FFFFFF"/>
                </a:highlight>
                <a:latin typeface="Times New Roman"/>
                <a:ea typeface="Times New Roman"/>
                <a:cs typeface="Times New Roman"/>
                <a:sym typeface="Times New Roman"/>
              </a:rPr>
              <a:t>People (demographics, finance, credit, housing, jobs, lifestyle)</a:t>
            </a:r>
            <a:endParaRPr sz="1300">
              <a:solidFill>
                <a:schemeClr val="dk1"/>
              </a:solidFill>
              <a:highlight>
                <a:srgbClr val="FFFFFF"/>
              </a:highlight>
              <a:latin typeface="Times New Roman"/>
              <a:ea typeface="Times New Roman"/>
              <a:cs typeface="Times New Roman"/>
              <a:sym typeface="Times New Roman"/>
            </a:endParaRPr>
          </a:p>
          <a:p>
            <a:pPr indent="-330200" lvl="2" marL="1371600" rtl="0" algn="l">
              <a:spcBef>
                <a:spcPts val="0"/>
              </a:spcBef>
              <a:spcAft>
                <a:spcPts val="0"/>
              </a:spcAft>
              <a:buClr>
                <a:schemeClr val="dk1"/>
              </a:buClr>
              <a:buSzPts val="1600"/>
              <a:buFont typeface="Times New Roman"/>
              <a:buChar char="■"/>
            </a:pPr>
            <a:r>
              <a:rPr lang="en" sz="1300">
                <a:solidFill>
                  <a:schemeClr val="dk1"/>
                </a:solidFill>
                <a:highlight>
                  <a:srgbClr val="FFFFFF"/>
                </a:highlight>
                <a:latin typeface="Times New Roman"/>
                <a:ea typeface="Times New Roman"/>
                <a:cs typeface="Times New Roman"/>
                <a:sym typeface="Times New Roman"/>
              </a:rPr>
              <a:t>Behaviors (interests, purchasing, social network activity, charitable giving, health lifestyle)</a:t>
            </a:r>
            <a:endParaRPr sz="1300">
              <a:solidFill>
                <a:schemeClr val="dk1"/>
              </a:solidFill>
              <a:highlight>
                <a:srgbClr val="FFFFFF"/>
              </a:highlight>
              <a:latin typeface="Times New Roman"/>
              <a:ea typeface="Times New Roman"/>
              <a:cs typeface="Times New Roman"/>
              <a:sym typeface="Times New Roman"/>
            </a:endParaRPr>
          </a:p>
          <a:p>
            <a:pPr indent="-330200" lvl="2" marL="1371600" rtl="0" algn="l">
              <a:spcBef>
                <a:spcPts val="0"/>
              </a:spcBef>
              <a:spcAft>
                <a:spcPts val="0"/>
              </a:spcAft>
              <a:buClr>
                <a:schemeClr val="dk1"/>
              </a:buClr>
              <a:buSzPts val="1600"/>
              <a:buFont typeface="Times New Roman"/>
              <a:buChar char="■"/>
            </a:pPr>
            <a:r>
              <a:rPr lang="en" sz="1300">
                <a:solidFill>
                  <a:schemeClr val="dk1"/>
                </a:solidFill>
                <a:highlight>
                  <a:srgbClr val="FFFFFF"/>
                </a:highlight>
                <a:latin typeface="Times New Roman"/>
                <a:ea typeface="Times New Roman"/>
                <a:cs typeface="Times New Roman"/>
                <a:sym typeface="Times New Roman"/>
              </a:rPr>
              <a:t>Predictors (motivator, travel, auto, in-market, and economic stats)</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Death Registry of 80% of US population</a:t>
            </a:r>
            <a:endParaRPr sz="1600">
              <a:solidFill>
                <a:schemeClr val="dk1"/>
              </a:solidFill>
              <a:latin typeface="Times New Roman"/>
              <a:ea typeface="Times New Roman"/>
              <a:cs typeface="Times New Roman"/>
              <a:sym typeface="Times New Roman"/>
            </a:endParaRPr>
          </a:p>
          <a:p>
            <a:pPr indent="-311150" lvl="2" marL="13716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Died_in_2020</a:t>
            </a:r>
            <a:endParaRPr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lang="en" sz="1600">
                <a:solidFill>
                  <a:srgbClr val="FF0000"/>
                </a:solidFill>
                <a:latin typeface="Times New Roman"/>
                <a:ea typeface="Times New Roman"/>
                <a:cs typeface="Times New Roman"/>
                <a:sym typeface="Times New Roman"/>
              </a:rPr>
              <a:t>95,000 COVID patients</a:t>
            </a:r>
            <a:r>
              <a:rPr lang="en" sz="16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0" rtl="0" algn="l">
              <a:spcBef>
                <a:spcPts val="240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1800"/>
              </a:spcBef>
              <a:spcAft>
                <a:spcPts val="0"/>
              </a:spcAft>
              <a:buNone/>
            </a:pPr>
            <a:r>
              <a:t/>
            </a:r>
            <a:endParaRPr sz="1500">
              <a:solidFill>
                <a:srgbClr val="262626"/>
              </a:solidFill>
              <a:latin typeface="Times New Roman"/>
              <a:ea typeface="Times New Roman"/>
              <a:cs typeface="Times New Roman"/>
              <a:sym typeface="Times New Roman"/>
            </a:endParaRPr>
          </a:p>
          <a:p>
            <a:pPr indent="0" lvl="0" marL="1371600" rtl="0" algn="l">
              <a:spcBef>
                <a:spcPts val="2400"/>
              </a:spcBef>
              <a:spcAft>
                <a:spcPts val="1600"/>
              </a:spcAft>
              <a:buNone/>
            </a:pPr>
            <a:r>
              <a:t/>
            </a:r>
            <a:endParaRPr sz="2800">
              <a:solidFill>
                <a:schemeClr val="dk1"/>
              </a:solidFill>
            </a:endParaRPr>
          </a:p>
        </p:txBody>
      </p:sp>
      <p:pic>
        <p:nvPicPr>
          <p:cNvPr id="121" name="Google Shape;121;p20">
            <a:hlinkClick r:id="rId3"/>
          </p:cNvPr>
          <p:cNvPicPr preferRelativeResize="0"/>
          <p:nvPr/>
        </p:nvPicPr>
        <p:blipFill rotWithShape="1">
          <a:blip r:embed="rId4">
            <a:alphaModFix/>
          </a:blip>
          <a:srcRect b="0" l="0" r="0" t="18857"/>
          <a:stretch/>
        </p:blipFill>
        <p:spPr>
          <a:xfrm>
            <a:off x="3" y="6333300"/>
            <a:ext cx="646594" cy="524702"/>
          </a:xfrm>
          <a:prstGeom prst="rect">
            <a:avLst/>
          </a:prstGeom>
          <a:noFill/>
          <a:ln>
            <a:noFill/>
          </a:ln>
        </p:spPr>
      </p:pic>
      <p:sp>
        <p:nvSpPr>
          <p:cNvPr id="122" name="Google Shape;122;p2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Attributions to Data Providers</a:t>
            </a:r>
            <a:endParaRPr/>
          </a:p>
        </p:txBody>
      </p:sp>
      <p:sp>
        <p:nvSpPr>
          <p:cNvPr id="128" name="Google Shape;128;p21"/>
          <p:cNvSpPr txBox="1"/>
          <p:nvPr>
            <p:ph idx="1" type="body"/>
          </p:nvPr>
        </p:nvSpPr>
        <p:spPr>
          <a:xfrm>
            <a:off x="311700" y="1536633"/>
            <a:ext cx="8520600" cy="455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AnalyticsIQ</a:t>
            </a:r>
            <a:endParaRPr sz="1200">
              <a:solidFill>
                <a:srgbClr val="000000"/>
              </a:solidFill>
            </a:endParaRPr>
          </a:p>
          <a:p>
            <a:pPr indent="0" lvl="0" marL="457200" rtl="0" algn="l">
              <a:spcBef>
                <a:spcPts val="1600"/>
              </a:spcBef>
              <a:spcAft>
                <a:spcPts val="0"/>
              </a:spcAft>
              <a:buNone/>
            </a:pPr>
            <a:r>
              <a:rPr lang="en" sz="1200">
                <a:solidFill>
                  <a:srgbClr val="000000"/>
                </a:solidFill>
              </a:rPr>
              <a:t>AnalyticsIQ is s a leading predictive data and analytics innovator that leverages a blend of publicly available data and custom algorithms informed by c</a:t>
            </a:r>
            <a:r>
              <a:rPr lang="en" sz="1200">
                <a:solidFill>
                  <a:srgbClr val="000000"/>
                </a:solidFill>
              </a:rPr>
              <a:t>o</a:t>
            </a:r>
            <a:r>
              <a:rPr lang="en" sz="1200">
                <a:solidFill>
                  <a:srgbClr val="000000"/>
                </a:solidFill>
              </a:rPr>
              <a:t>gnitive psychology concepts to describe consumers across three areas - People, Behaviors, and Predictors. Headquartered in Atlanta and recently named one of Georgia’s Top 10 most innovative companies,  AnalyticsIQ’s team of data analysts, scientists, and cognitive psychologists have over 100 years of collective analytical experience and expertise.</a:t>
            </a:r>
            <a:endParaRPr sz="1200">
              <a:solidFill>
                <a:srgbClr val="000000"/>
              </a:solidFill>
            </a:endParaRPr>
          </a:p>
          <a:p>
            <a:pPr indent="-304800" lvl="0" marL="457200" rtl="0" algn="l">
              <a:spcBef>
                <a:spcPts val="1600"/>
              </a:spcBef>
              <a:spcAft>
                <a:spcPts val="0"/>
              </a:spcAft>
              <a:buClr>
                <a:srgbClr val="000000"/>
              </a:buClr>
              <a:buSzPts val="1200"/>
              <a:buChar char="●"/>
            </a:pPr>
            <a:r>
              <a:rPr lang="en" sz="1200">
                <a:solidFill>
                  <a:srgbClr val="000000"/>
                </a:solidFill>
              </a:rPr>
              <a:t>Health Jump</a:t>
            </a:r>
            <a:endParaRPr sz="1200">
              <a:solidFill>
                <a:srgbClr val="000000"/>
              </a:solidFill>
            </a:endParaRPr>
          </a:p>
          <a:p>
            <a:pPr indent="0" lvl="0" marL="457200" rtl="0" algn="l">
              <a:spcBef>
                <a:spcPts val="1600"/>
              </a:spcBef>
              <a:spcAft>
                <a:spcPts val="0"/>
              </a:spcAft>
              <a:buNone/>
            </a:pPr>
            <a:r>
              <a:rPr lang="en" sz="1200">
                <a:solidFill>
                  <a:srgbClr val="000000"/>
                </a:solidFill>
              </a:rPr>
              <a:t>Electronic Health Record data including diagnosis, procedures, labs, vitals, medications and histories sourced from participating members of the Healthjump network.</a:t>
            </a:r>
            <a:endParaRPr sz="1200">
              <a:solidFill>
                <a:srgbClr val="000000"/>
              </a:solidFill>
            </a:endParaRPr>
          </a:p>
          <a:p>
            <a:pPr indent="-298450" lvl="0" marL="457200" rtl="0" algn="l">
              <a:spcBef>
                <a:spcPts val="1600"/>
              </a:spcBef>
              <a:spcAft>
                <a:spcPts val="0"/>
              </a:spcAft>
              <a:buClr>
                <a:srgbClr val="000000"/>
              </a:buClr>
              <a:buSzPts val="1100"/>
              <a:buChar char="●"/>
            </a:pPr>
            <a:r>
              <a:rPr lang="en" sz="1100">
                <a:solidFill>
                  <a:srgbClr val="000000"/>
                </a:solidFill>
                <a:highlight>
                  <a:srgbClr val="FFFFFF"/>
                </a:highlight>
              </a:rPr>
              <a:t>De-identified claims data was contributed by a claims </a:t>
            </a:r>
            <a:r>
              <a:rPr lang="en" sz="1100">
                <a:solidFill>
                  <a:srgbClr val="000000"/>
                </a:solidFill>
                <a:highlight>
                  <a:srgbClr val="FFFFFF"/>
                </a:highlight>
              </a:rPr>
              <a:t>clearinghouse</a:t>
            </a:r>
            <a:r>
              <a:rPr lang="en" sz="1100">
                <a:solidFill>
                  <a:srgbClr val="000000"/>
                </a:solidFill>
                <a:highlight>
                  <a:srgbClr val="FFFFFF"/>
                </a:highlight>
              </a:rPr>
              <a:t>.</a:t>
            </a:r>
            <a:endParaRPr sz="1100">
              <a:solidFill>
                <a:srgbClr val="000000"/>
              </a:solidFill>
              <a:highlight>
                <a:srgbClr val="FFFFFF"/>
              </a:highlight>
            </a:endParaRPr>
          </a:p>
          <a:p>
            <a:pPr indent="0" lvl="0" marL="0" rtl="0" algn="l">
              <a:spcBef>
                <a:spcPts val="1600"/>
              </a:spcBef>
              <a:spcAft>
                <a:spcPts val="0"/>
              </a:spcAft>
              <a:buNone/>
            </a:pPr>
            <a:r>
              <a:t/>
            </a:r>
            <a:endParaRPr sz="1100">
              <a:solidFill>
                <a:srgbClr val="000000"/>
              </a:solidFill>
              <a:highlight>
                <a:srgbClr val="FFFFFF"/>
              </a:highlight>
            </a:endParaRPr>
          </a:p>
          <a:p>
            <a:pPr indent="0" lvl="0" marL="0" rtl="0" algn="l">
              <a:lnSpc>
                <a:spcPct val="100000"/>
              </a:lnSpc>
              <a:spcBef>
                <a:spcPts val="1600"/>
              </a:spcBef>
              <a:spcAft>
                <a:spcPts val="0"/>
              </a:spcAft>
              <a:buClr>
                <a:schemeClr val="dk1"/>
              </a:buClr>
              <a:buSzPts val="1100"/>
              <a:buFont typeface="Arial"/>
              <a:buNone/>
            </a:pPr>
            <a:r>
              <a:t/>
            </a:r>
            <a:endParaRPr i="1" sz="1200">
              <a:solidFill>
                <a:srgbClr val="606060"/>
              </a:solidFill>
              <a:highlight>
                <a:srgbClr val="EEEEEE"/>
              </a:highlight>
              <a:latin typeface="Times New Roman"/>
              <a:ea typeface="Times New Roman"/>
              <a:cs typeface="Times New Roman"/>
              <a:sym typeface="Times New Roman"/>
            </a:endParaRPr>
          </a:p>
          <a:p>
            <a:pPr indent="0" lvl="0" marL="0" rtl="0" algn="l">
              <a:spcBef>
                <a:spcPts val="0"/>
              </a:spcBef>
              <a:spcAft>
                <a:spcPts val="0"/>
              </a:spcAft>
              <a:buNone/>
            </a:pPr>
            <a:r>
              <a:t/>
            </a:r>
            <a:endParaRPr i="1" sz="1300">
              <a:solidFill>
                <a:srgbClr val="606060"/>
              </a:solidFill>
              <a:highlight>
                <a:srgbClr val="EEEEEE"/>
              </a:highlight>
              <a:latin typeface="Lato"/>
              <a:ea typeface="Lato"/>
              <a:cs typeface="Lato"/>
              <a:sym typeface="Lato"/>
            </a:endParaRPr>
          </a:p>
          <a:p>
            <a:pPr indent="0" lvl="0" marL="0" rtl="0" algn="l">
              <a:spcBef>
                <a:spcPts val="1600"/>
              </a:spcBef>
              <a:spcAft>
                <a:spcPts val="1600"/>
              </a:spcAft>
              <a:buNone/>
            </a:pPr>
            <a:r>
              <a:t/>
            </a:r>
            <a:endParaRPr i="1" sz="1300">
              <a:solidFill>
                <a:srgbClr val="606060"/>
              </a:solidFill>
              <a:highlight>
                <a:srgbClr val="EEEEEE"/>
              </a:highlight>
              <a:latin typeface="Lato"/>
              <a:ea typeface="Lato"/>
              <a:cs typeface="Lato"/>
              <a:sym typeface="Lato"/>
            </a:endParaRPr>
          </a:p>
        </p:txBody>
      </p:sp>
      <p:sp>
        <p:nvSpPr>
          <p:cNvPr id="129" name="Google Shape;129;p2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